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 ContentType="image/jpeg"/>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7" r:id="rId1"/>
    <p:sldMasterId id="2147483741" r:id="rId2"/>
  </p:sldMasterIdLst>
  <p:notesMasterIdLst>
    <p:notesMasterId r:id="rId64"/>
  </p:notesMasterIdLst>
  <p:sldIdLst>
    <p:sldId id="322" r:id="rId3"/>
    <p:sldId id="258" r:id="rId4"/>
    <p:sldId id="316" r:id="rId5"/>
    <p:sldId id="257" r:id="rId6"/>
    <p:sldId id="327" r:id="rId7"/>
    <p:sldId id="264" r:id="rId8"/>
    <p:sldId id="265" r:id="rId9"/>
    <p:sldId id="278" r:id="rId10"/>
    <p:sldId id="318" r:id="rId11"/>
    <p:sldId id="319" r:id="rId12"/>
    <p:sldId id="259" r:id="rId13"/>
    <p:sldId id="324" r:id="rId14"/>
    <p:sldId id="325" r:id="rId15"/>
    <p:sldId id="326" r:id="rId16"/>
    <p:sldId id="320" r:id="rId17"/>
    <p:sldId id="315" r:id="rId18"/>
    <p:sldId id="300" r:id="rId19"/>
    <p:sldId id="301" r:id="rId20"/>
    <p:sldId id="302" r:id="rId21"/>
    <p:sldId id="303" r:id="rId22"/>
    <p:sldId id="304" r:id="rId23"/>
    <p:sldId id="305" r:id="rId24"/>
    <p:sldId id="306" r:id="rId25"/>
    <p:sldId id="307" r:id="rId26"/>
    <p:sldId id="308" r:id="rId27"/>
    <p:sldId id="309" r:id="rId28"/>
    <p:sldId id="310" r:id="rId29"/>
    <p:sldId id="311" r:id="rId30"/>
    <p:sldId id="312" r:id="rId31"/>
    <p:sldId id="313" r:id="rId32"/>
    <p:sldId id="314" r:id="rId33"/>
    <p:sldId id="317" r:id="rId34"/>
    <p:sldId id="276" r:id="rId35"/>
    <p:sldId id="277" r:id="rId36"/>
    <p:sldId id="279" r:id="rId37"/>
    <p:sldId id="280" r:id="rId38"/>
    <p:sldId id="328" r:id="rId39"/>
    <p:sldId id="262" r:id="rId40"/>
    <p:sldId id="298" r:id="rId41"/>
    <p:sldId id="293" r:id="rId42"/>
    <p:sldId id="299" r:id="rId43"/>
    <p:sldId id="294" r:id="rId44"/>
    <p:sldId id="295" r:id="rId45"/>
    <p:sldId id="296" r:id="rId46"/>
    <p:sldId id="281" r:id="rId47"/>
    <p:sldId id="268" r:id="rId48"/>
    <p:sldId id="269" r:id="rId49"/>
    <p:sldId id="282" r:id="rId50"/>
    <p:sldId id="283" r:id="rId51"/>
    <p:sldId id="285" r:id="rId52"/>
    <p:sldId id="286" r:id="rId53"/>
    <p:sldId id="284" r:id="rId54"/>
    <p:sldId id="287" r:id="rId55"/>
    <p:sldId id="288" r:id="rId56"/>
    <p:sldId id="291" r:id="rId57"/>
    <p:sldId id="290" r:id="rId58"/>
    <p:sldId id="289" r:id="rId59"/>
    <p:sldId id="292" r:id="rId60"/>
    <p:sldId id="270" r:id="rId61"/>
    <p:sldId id="297" r:id="rId62"/>
    <p:sldId id="323" r:id="rId6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57" autoAdjust="0"/>
    <p:restoredTop sz="88510" autoAdjust="0"/>
  </p:normalViewPr>
  <p:slideViewPr>
    <p:cSldViewPr snapToGrid="0">
      <p:cViewPr varScale="1">
        <p:scale>
          <a:sx n="87" d="100"/>
          <a:sy n="87" d="100"/>
        </p:scale>
        <p:origin x="90" y="3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2.emf"/></Relationships>
</file>

<file path=ppt/media/hdphoto1.wdp>
</file>

<file path=ppt/media/hdphoto2.wdp>
</file>

<file path=ppt/media/hdphoto3.wdp>
</file>

<file path=ppt/media/hdphoto4.wdp>
</file>

<file path=ppt/media/image10.jpg>
</file>

<file path=ppt/media/image11.jpg>
</file>

<file path=ppt/media/image13.jpeg>
</file>

<file path=ppt/media/image19.jpeg>
</file>

<file path=ppt/media/image2.jpe>
</file>

<file path=ppt/media/image26.jpeg>
</file>

<file path=ppt/media/image27.jpeg>
</file>

<file path=ppt/media/image28.jpg>
</file>

<file path=ppt/media/image29.jpeg>
</file>

<file path=ppt/media/image3.jpe>
</file>

<file path=ppt/media/image30.png>
</file>

<file path=ppt/media/image31.jpg>
</file>

<file path=ppt/media/image32.jpg>
</file>

<file path=ppt/media/image33.jpg>
</file>

<file path=ppt/media/image34.png>
</file>

<file path=ppt/media/image35.png>
</file>

<file path=ppt/media/image36.png>
</file>

<file path=ppt/media/image37.png>
</file>

<file path=ppt/media/image38.jpg>
</file>

<file path=ppt/media/image39.jpg>
</file>

<file path=ppt/media/image4.png>
</file>

<file path=ppt/media/image5.jpg>
</file>

<file path=ppt/media/image6.pn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DF388-65AA-4420-942B-04EB3B12D3DD}" type="datetimeFigureOut">
              <a:rPr lang="en-US" smtClean="0"/>
              <a:t>8/2/2016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26BEBD-1B0B-4541-BA15-AC8387EE134D}" type="slidenum">
              <a:rPr lang="en-US" smtClean="0"/>
              <a:t>‹#›</a:t>
            </a:fld>
            <a:endParaRPr lang="en-US"/>
          </a:p>
        </p:txBody>
      </p:sp>
    </p:spTree>
    <p:extLst>
      <p:ext uri="{BB962C8B-B14F-4D97-AF65-F5344CB8AC3E}">
        <p14:creationId xmlns:p14="http://schemas.microsoft.com/office/powerpoint/2010/main" val="2036694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gratisography.com/"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lanjut.hol.es/painter-resume-sample.html"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ved=0ahUKEwjw2Lf5gPHNAhXJKGMKHS-lBdYQjB0IBg&amp;url=https://www.ducere.edu.au/how-to-find-and-develop-a-great-business-idea/&amp;bvm=bv.126993452,d.amc&amp;psig=AFQjCNHdVE20G9lDRe45AnrFBIH0N_cu4w&amp;ust=1468518757547368"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www.youtube.com/watch?v=fv34DbeXDek" TargetMode="External"/><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stock.tookapic.com/photos/29003"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p>
          <a:p>
            <a:pPr marL="228600" indent="-228600">
              <a:buAutoNum type="arabicPeriod"/>
            </a:pPr>
            <a:r>
              <a:rPr lang="en-US" baseline="0" dirty="0"/>
              <a:t>Read through the whole lesson (including all the notes) before the day of class</a:t>
            </a:r>
          </a:p>
          <a:p>
            <a:pPr marL="228600" indent="-228600">
              <a:buAutoNum type="arabicPeriod"/>
            </a:pPr>
            <a:r>
              <a:rPr lang="en-US" baseline="0" dirty="0"/>
              <a:t>Make note of and gather any supplies you need to bring</a:t>
            </a:r>
          </a:p>
          <a:p>
            <a:pPr marL="228600" indent="-228600">
              <a:buAutoNum type="arabicPeriod"/>
            </a:pPr>
            <a:r>
              <a:rPr lang="en-US" baseline="0" dirty="0"/>
              <a:t>Prepare examples, stories</a:t>
            </a:r>
          </a:p>
          <a:p>
            <a:pPr marL="228600" indent="-228600">
              <a:buAutoNum type="arabicPeriod"/>
            </a:pPr>
            <a:r>
              <a:rPr lang="en-US" baseline="0" dirty="0"/>
              <a:t>Think through how much time you want to spend on individual activities; make notes</a:t>
            </a:r>
          </a:p>
          <a:p>
            <a:pPr marL="228600" indent="-228600">
              <a:buAutoNum type="arabicPeriod"/>
            </a:pPr>
            <a:r>
              <a:rPr lang="en-US" baseline="0" dirty="0"/>
              <a:t>Be sure to allow time to announce the assignment at the end</a:t>
            </a:r>
          </a:p>
          <a:p>
            <a:pPr marL="0" indent="0">
              <a:buNone/>
            </a:pPr>
            <a:endParaRPr lang="en-US" baseline="0" dirty="0"/>
          </a:p>
          <a:p>
            <a:pPr marL="0" indent="0">
              <a:buNone/>
            </a:pPr>
            <a:r>
              <a:rPr lang="en-US" baseline="0" dirty="0"/>
              <a:t>Overview:</a:t>
            </a:r>
          </a:p>
          <a:p>
            <a:pPr marL="0" indent="0">
              <a:buNone/>
            </a:pPr>
            <a:r>
              <a:rPr lang="en-US" baseline="0" dirty="0"/>
              <a:t>Intro (slides 1-4): 4-6 minutes</a:t>
            </a:r>
          </a:p>
          <a:p>
            <a:r>
              <a:rPr lang="en-US" dirty="0"/>
              <a:t>Resumes (slides 5-36):</a:t>
            </a:r>
            <a:r>
              <a:rPr lang="en-US" baseline="0" dirty="0"/>
              <a:t> 20-25 minutes</a:t>
            </a:r>
          </a:p>
          <a:p>
            <a:r>
              <a:rPr lang="en-US" baseline="0" dirty="0"/>
              <a:t>Cover letters (slides 37-47): about 10 minutes</a:t>
            </a:r>
          </a:p>
          <a:p>
            <a:r>
              <a:rPr lang="en-US" baseline="0" dirty="0"/>
              <a:t>Interviews (slides 48-56): about 10 minutes</a:t>
            </a:r>
            <a:endParaRPr lang="en-US" dirty="0"/>
          </a:p>
          <a:p>
            <a:pPr marL="0" indent="0">
              <a:buNone/>
            </a:pPr>
            <a:r>
              <a:rPr lang="en-US" baseline="0" dirty="0"/>
              <a:t>Wrap-up (slides 57-61): 1-2 minutes</a:t>
            </a:r>
          </a:p>
          <a:p>
            <a:pPr marL="0" indent="0">
              <a:buNone/>
            </a:pPr>
            <a:r>
              <a:rPr lang="en-US" baseline="0" dirty="0"/>
              <a:t>(You’ll notice that if you spent the maximum suggested time in each section, you’d go over 50 minutes) </a:t>
            </a:r>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92E9EBC7-72EA-4374-9157-45C9B31727DB}" type="slidenum">
              <a:rPr lang="en-US" smtClean="0"/>
              <a:t>1</a:t>
            </a:fld>
            <a:endParaRPr lang="en-US"/>
          </a:p>
        </p:txBody>
      </p:sp>
    </p:spTree>
    <p:extLst>
      <p:ext uri="{BB962C8B-B14F-4D97-AF65-F5344CB8AC3E}">
        <p14:creationId xmlns:p14="http://schemas.microsoft.com/office/powerpoint/2010/main" val="777932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Ask: Who won? (Congratulate the winner)</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Why</a:t>
            </a:r>
            <a:r>
              <a:rPr lang="en-US" baseline="0" dirty="0"/>
              <a:t> did _________ win? </a:t>
            </a:r>
            <a:r>
              <a:rPr lang="en-US" dirty="0"/>
              <a:t>(be specific – actually use the piece of paper; maybe consider passing it around again)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Write</a:t>
            </a:r>
            <a:r>
              <a:rPr lang="en-US" baseline="0" dirty="0"/>
              <a:t> </a:t>
            </a:r>
            <a:r>
              <a:rPr lang="en-US" dirty="0"/>
              <a:t>“best practices” on the board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10</a:t>
            </a:fld>
            <a:endParaRPr lang="en-US"/>
          </a:p>
        </p:txBody>
      </p:sp>
    </p:spTree>
    <p:extLst>
      <p:ext uri="{BB962C8B-B14F-4D97-AF65-F5344CB8AC3E}">
        <p14:creationId xmlns:p14="http://schemas.microsoft.com/office/powerpoint/2010/main" val="23064148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flickr.com</a:t>
            </a:r>
          </a:p>
        </p:txBody>
      </p:sp>
      <p:sp>
        <p:nvSpPr>
          <p:cNvPr id="4" name="Slide Number Placeholder 3"/>
          <p:cNvSpPr>
            <a:spLocks noGrp="1"/>
          </p:cNvSpPr>
          <p:nvPr>
            <p:ph type="sldNum" sz="quarter" idx="10"/>
          </p:nvPr>
        </p:nvSpPr>
        <p:spPr/>
        <p:txBody>
          <a:bodyPr/>
          <a:lstStyle/>
          <a:p>
            <a:fld id="{2526BEBD-1B0B-4541-BA15-AC8387EE134D}" type="slidenum">
              <a:rPr lang="en-US" smtClean="0"/>
              <a:t>11</a:t>
            </a:fld>
            <a:endParaRPr lang="en-US"/>
          </a:p>
        </p:txBody>
      </p:sp>
    </p:spTree>
    <p:extLst>
      <p:ext uri="{BB962C8B-B14F-4D97-AF65-F5344CB8AC3E}">
        <p14:creationId xmlns:p14="http://schemas.microsoft.com/office/powerpoint/2010/main" val="23272727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headings are just examples</a:t>
            </a:r>
          </a:p>
          <a:p>
            <a:endParaRPr lang="en-US" dirty="0"/>
          </a:p>
          <a:p>
            <a:r>
              <a:rPr lang="en-US" dirty="0"/>
              <a:t>Source </a:t>
            </a:r>
          </a:p>
          <a:p>
            <a:r>
              <a:rPr lang="en-US" dirty="0"/>
              <a:t>http://career.virginia.edu/resumes/creating-your-resume/formatting-your-resume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12</a:t>
            </a:fld>
            <a:endParaRPr lang="en-US"/>
          </a:p>
        </p:txBody>
      </p:sp>
    </p:spTree>
    <p:extLst>
      <p:ext uri="{BB962C8B-B14F-4D97-AF65-F5344CB8AC3E}">
        <p14:creationId xmlns:p14="http://schemas.microsoft.com/office/powerpoint/2010/main" val="3540596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t>
            </a:r>
          </a:p>
          <a:p>
            <a:r>
              <a:rPr lang="en-US" dirty="0"/>
              <a:t>http://career.virginia.edu/resumes/creating-your-resume/formatting-your-resume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13</a:t>
            </a:fld>
            <a:endParaRPr lang="en-US"/>
          </a:p>
        </p:txBody>
      </p:sp>
    </p:spTree>
    <p:extLst>
      <p:ext uri="{BB962C8B-B14F-4D97-AF65-F5344CB8AC3E}">
        <p14:creationId xmlns:p14="http://schemas.microsoft.com/office/powerpoint/2010/main" val="16471943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a:t>
            </a:r>
            <a:r>
              <a:rPr lang="en-US" baseline="0" dirty="0"/>
              <a:t> more than 2 font types (e.g., Helvetica for headings and Garamond for everything else) </a:t>
            </a:r>
          </a:p>
          <a:p>
            <a:endParaRPr lang="en-US" baseline="0" dirty="0"/>
          </a:p>
          <a:p>
            <a:r>
              <a:rPr lang="en-US" dirty="0"/>
              <a:t>Source </a:t>
            </a:r>
          </a:p>
          <a:p>
            <a:r>
              <a:rPr lang="en-US" dirty="0"/>
              <a:t>http://career.virginia.edu/resumes/creating-your-resume/formatting-your-resume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14</a:t>
            </a:fld>
            <a:endParaRPr lang="en-US"/>
          </a:p>
        </p:txBody>
      </p:sp>
    </p:spTree>
    <p:extLst>
      <p:ext uri="{BB962C8B-B14F-4D97-AF65-F5344CB8AC3E}">
        <p14:creationId xmlns:p14="http://schemas.microsoft.com/office/powerpoint/2010/main" val="36372989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a:t>Resumes are much more than the </a:t>
            </a:r>
            <a:r>
              <a:rPr lang="en-US" sz="2800" b="1" dirty="0"/>
              <a:t>information</a:t>
            </a:r>
            <a:r>
              <a:rPr lang="en-US" sz="2800" dirty="0"/>
              <a:t> on them – they have layers, like . . . people from Minnesota in December.</a:t>
            </a:r>
          </a:p>
          <a:p>
            <a:r>
              <a:rPr lang="en-US" sz="2800" dirty="0"/>
              <a:t>Resumes also need to be: </a:t>
            </a:r>
          </a:p>
          <a:p>
            <a:pPr lvl="1"/>
            <a:r>
              <a:rPr lang="en-US" sz="2800" dirty="0"/>
              <a:t>Good-looking</a:t>
            </a:r>
          </a:p>
          <a:p>
            <a:pPr lvl="1"/>
            <a:r>
              <a:rPr lang="en-US" sz="2800" dirty="0"/>
              <a:t>Tailor-made</a:t>
            </a:r>
          </a:p>
          <a:p>
            <a:endParaRPr lang="en-US" dirty="0"/>
          </a:p>
          <a:p>
            <a:r>
              <a:rPr lang="en-US" dirty="0"/>
              <a:t>Picture</a:t>
            </a:r>
            <a:r>
              <a:rPr lang="en-US" baseline="0" dirty="0"/>
              <a:t> s</a:t>
            </a:r>
            <a:r>
              <a:rPr lang="en-US" dirty="0"/>
              <a:t>ource (open source-enabled): https://farm8.staticflickr.com/7607/16909544628_8260dcb7a8_o_d.jpg</a:t>
            </a:r>
          </a:p>
        </p:txBody>
      </p:sp>
      <p:sp>
        <p:nvSpPr>
          <p:cNvPr id="4" name="Slide Number Placeholder 3"/>
          <p:cNvSpPr>
            <a:spLocks noGrp="1"/>
          </p:cNvSpPr>
          <p:nvPr>
            <p:ph type="sldNum" sz="quarter" idx="10"/>
          </p:nvPr>
        </p:nvSpPr>
        <p:spPr/>
        <p:txBody>
          <a:bodyPr/>
          <a:lstStyle/>
          <a:p>
            <a:fld id="{2526BEBD-1B0B-4541-BA15-AC8387EE134D}" type="slidenum">
              <a:rPr lang="en-US" smtClean="0"/>
              <a:t>15</a:t>
            </a:fld>
            <a:endParaRPr lang="en-US"/>
          </a:p>
        </p:txBody>
      </p:sp>
    </p:spTree>
    <p:extLst>
      <p:ext uri="{BB962C8B-B14F-4D97-AF65-F5344CB8AC3E}">
        <p14:creationId xmlns:p14="http://schemas.microsoft.com/office/powerpoint/2010/main" val="37269712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through the next 15 slides quickly</a:t>
            </a:r>
            <a:r>
              <a:rPr lang="en-US" baseline="0" dirty="0"/>
              <a:t> (5-10 seconds each).</a:t>
            </a:r>
          </a:p>
          <a:p>
            <a:r>
              <a:rPr lang="en-US" baseline="0" dirty="0"/>
              <a:t>You could ask students to judge each resume with a thumbs up or thumbs down. We’re going for first impressions. </a:t>
            </a:r>
          </a:p>
          <a:p>
            <a:endParaRPr lang="en-US" baseline="0" dirty="0"/>
          </a:p>
          <a:p>
            <a:r>
              <a:rPr lang="en-US" baseline="0" dirty="0"/>
              <a:t>Note: It’s hard to imagine a position for which all of these applications would be relevant—they’re from several disciplines—we’re judging them solely on appearance right now</a:t>
            </a:r>
          </a:p>
          <a:p>
            <a:r>
              <a:rPr lang="en-US" baseline="0" dirty="0"/>
              <a:t>Source: Christianson, L. (2012). Composition training and career services. Presentation to BYU Faculty.</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16</a:t>
            </a:fld>
            <a:endParaRPr lang="en-US"/>
          </a:p>
        </p:txBody>
      </p:sp>
    </p:spTree>
    <p:extLst>
      <p:ext uri="{BB962C8B-B14F-4D97-AF65-F5344CB8AC3E}">
        <p14:creationId xmlns:p14="http://schemas.microsoft.com/office/powerpoint/2010/main" val="3311260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17</a:t>
            </a:fld>
            <a:endParaRPr lang="en-US"/>
          </a:p>
        </p:txBody>
      </p:sp>
    </p:spTree>
    <p:extLst>
      <p:ext uri="{BB962C8B-B14F-4D97-AF65-F5344CB8AC3E}">
        <p14:creationId xmlns:p14="http://schemas.microsoft.com/office/powerpoint/2010/main" val="22307996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http://www.wikihow.com/Sample/Chronological-Resume</a:t>
            </a:r>
          </a:p>
        </p:txBody>
      </p:sp>
      <p:sp>
        <p:nvSpPr>
          <p:cNvPr id="4" name="Slide Number Placeholder 3"/>
          <p:cNvSpPr>
            <a:spLocks noGrp="1"/>
          </p:cNvSpPr>
          <p:nvPr>
            <p:ph type="sldNum" sz="quarter" idx="10"/>
          </p:nvPr>
        </p:nvSpPr>
        <p:spPr/>
        <p:txBody>
          <a:bodyPr/>
          <a:lstStyle/>
          <a:p>
            <a:fld id="{2526BEBD-1B0B-4541-BA15-AC8387EE134D}" type="slidenum">
              <a:rPr lang="en-US" smtClean="0"/>
              <a:t>18</a:t>
            </a:fld>
            <a:endParaRPr lang="en-US"/>
          </a:p>
        </p:txBody>
      </p:sp>
    </p:spTree>
    <p:extLst>
      <p:ext uri="{BB962C8B-B14F-4D97-AF65-F5344CB8AC3E}">
        <p14:creationId xmlns:p14="http://schemas.microsoft.com/office/powerpoint/2010/main" val="35008241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19</a:t>
            </a:fld>
            <a:endParaRPr lang="en-US"/>
          </a:p>
        </p:txBody>
      </p:sp>
    </p:spTree>
    <p:extLst>
      <p:ext uri="{BB962C8B-B14F-4D97-AF65-F5344CB8AC3E}">
        <p14:creationId xmlns:p14="http://schemas.microsoft.com/office/powerpoint/2010/main" val="338688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Ask: What did we go over last class?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2800" dirty="0"/>
              <a:t>Before coming to class, students should complete the following: </a:t>
            </a:r>
          </a:p>
          <a:p>
            <a:pPr marL="457200" indent="-457200">
              <a:buFont typeface="+mj-lt"/>
              <a:buAutoNum type="arabicPeriod"/>
            </a:pPr>
            <a:r>
              <a:rPr lang="en-US" sz="2800" dirty="0"/>
              <a:t>Visit the STEM fair and talk with at least 3 recruiters</a:t>
            </a:r>
          </a:p>
          <a:p>
            <a:pPr marL="914400" lvl="1" indent="-457200">
              <a:buFont typeface="+mj-lt"/>
              <a:buAutoNum type="arabicPeriod"/>
            </a:pPr>
            <a:r>
              <a:rPr lang="en-US" sz="2800" dirty="0"/>
              <a:t>Sell your strengths in STAR format</a:t>
            </a:r>
          </a:p>
          <a:p>
            <a:pPr marL="914400" lvl="1" indent="-457200">
              <a:buFont typeface="+mj-lt"/>
              <a:buAutoNum type="arabicPeriod"/>
            </a:pPr>
            <a:r>
              <a:rPr lang="en-US" sz="2800" dirty="0"/>
              <a:t>Learn about what they do</a:t>
            </a:r>
          </a:p>
          <a:p>
            <a:pPr marL="914400" lvl="1" indent="-457200">
              <a:buFont typeface="+mj-lt"/>
              <a:buAutoNum type="arabicPeriod"/>
            </a:pPr>
            <a:r>
              <a:rPr lang="en-US" sz="2800" dirty="0"/>
              <a:t>Evaluate your pitch, make it better</a:t>
            </a:r>
          </a:p>
          <a:p>
            <a:pPr marL="457200" indent="-457200">
              <a:buFont typeface="+mj-lt"/>
              <a:buAutoNum type="arabicPeriod"/>
            </a:pPr>
            <a:r>
              <a:rPr lang="en-US" sz="2800" dirty="0"/>
              <a:t>Bring 2 copies of your updated résumé to class (if you don’t have a résumé, look up basic résumé formatting online and bring something to class)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a:t>
            </a:fld>
            <a:endParaRPr lang="en-US"/>
          </a:p>
        </p:txBody>
      </p:sp>
    </p:spTree>
    <p:extLst>
      <p:ext uri="{BB962C8B-B14F-4D97-AF65-F5344CB8AC3E}">
        <p14:creationId xmlns:p14="http://schemas.microsoft.com/office/powerpoint/2010/main" val="9458840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20</a:t>
            </a:fld>
            <a:endParaRPr lang="en-US"/>
          </a:p>
        </p:txBody>
      </p:sp>
    </p:spTree>
    <p:extLst>
      <p:ext uri="{BB962C8B-B14F-4D97-AF65-F5344CB8AC3E}">
        <p14:creationId xmlns:p14="http://schemas.microsoft.com/office/powerpoint/2010/main" val="575622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21</a:t>
            </a:fld>
            <a:endParaRPr lang="en-US"/>
          </a:p>
        </p:txBody>
      </p:sp>
    </p:spTree>
    <p:extLst>
      <p:ext uri="{BB962C8B-B14F-4D97-AF65-F5344CB8AC3E}">
        <p14:creationId xmlns:p14="http://schemas.microsoft.com/office/powerpoint/2010/main" val="27441163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S.</a:t>
            </a:r>
            <a:r>
              <a:rPr lang="en-US" baseline="0" dirty="0"/>
              <a:t> Mason files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22</a:t>
            </a:fld>
            <a:endParaRPr lang="en-US"/>
          </a:p>
        </p:txBody>
      </p:sp>
    </p:spTree>
    <p:extLst>
      <p:ext uri="{BB962C8B-B14F-4D97-AF65-F5344CB8AC3E}">
        <p14:creationId xmlns:p14="http://schemas.microsoft.com/office/powerpoint/2010/main" val="25049694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23</a:t>
            </a:fld>
            <a:endParaRPr lang="en-US"/>
          </a:p>
        </p:txBody>
      </p:sp>
    </p:spTree>
    <p:extLst>
      <p:ext uri="{BB962C8B-B14F-4D97-AF65-F5344CB8AC3E}">
        <p14:creationId xmlns:p14="http://schemas.microsoft.com/office/powerpoint/2010/main" val="16932527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24</a:t>
            </a:fld>
            <a:endParaRPr lang="en-US"/>
          </a:p>
        </p:txBody>
      </p:sp>
    </p:spTree>
    <p:extLst>
      <p:ext uri="{BB962C8B-B14F-4D97-AF65-F5344CB8AC3E}">
        <p14:creationId xmlns:p14="http://schemas.microsoft.com/office/powerpoint/2010/main" val="27034251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25</a:t>
            </a:fld>
            <a:endParaRPr lang="en-US"/>
          </a:p>
        </p:txBody>
      </p:sp>
    </p:spTree>
    <p:extLst>
      <p:ext uri="{BB962C8B-B14F-4D97-AF65-F5344CB8AC3E}">
        <p14:creationId xmlns:p14="http://schemas.microsoft.com/office/powerpoint/2010/main" val="18784450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S. Mason files</a:t>
            </a:r>
          </a:p>
        </p:txBody>
      </p:sp>
      <p:sp>
        <p:nvSpPr>
          <p:cNvPr id="4" name="Slide Number Placeholder 3"/>
          <p:cNvSpPr>
            <a:spLocks noGrp="1"/>
          </p:cNvSpPr>
          <p:nvPr>
            <p:ph type="sldNum" sz="quarter" idx="10"/>
          </p:nvPr>
        </p:nvSpPr>
        <p:spPr/>
        <p:txBody>
          <a:bodyPr/>
          <a:lstStyle/>
          <a:p>
            <a:fld id="{2526BEBD-1B0B-4541-BA15-AC8387EE134D}" type="slidenum">
              <a:rPr lang="en-US" smtClean="0"/>
              <a:t>26</a:t>
            </a:fld>
            <a:endParaRPr lang="en-US"/>
          </a:p>
        </p:txBody>
      </p:sp>
    </p:spTree>
    <p:extLst>
      <p:ext uri="{BB962C8B-B14F-4D97-AF65-F5344CB8AC3E}">
        <p14:creationId xmlns:p14="http://schemas.microsoft.com/office/powerpoint/2010/main" val="3954817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27</a:t>
            </a:fld>
            <a:endParaRPr lang="en-US"/>
          </a:p>
        </p:txBody>
      </p:sp>
    </p:spTree>
    <p:extLst>
      <p:ext uri="{BB962C8B-B14F-4D97-AF65-F5344CB8AC3E}">
        <p14:creationId xmlns:p14="http://schemas.microsoft.com/office/powerpoint/2010/main" val="14045961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90D40862-D0BA-40A3-ABFF-324DCD832526}" type="slidenum">
              <a:rPr lang="en-US" smtClean="0"/>
              <a:pPr/>
              <a:t>28</a:t>
            </a:fld>
            <a:endParaRPr lang="en-US"/>
          </a:p>
        </p:txBody>
      </p:sp>
    </p:spTree>
    <p:extLst>
      <p:ext uri="{BB962C8B-B14F-4D97-AF65-F5344CB8AC3E}">
        <p14:creationId xmlns:p14="http://schemas.microsoft.com/office/powerpoint/2010/main" val="15012398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29</a:t>
            </a:fld>
            <a:endParaRPr lang="en-US"/>
          </a:p>
        </p:txBody>
      </p:sp>
    </p:spTree>
    <p:extLst>
      <p:ext uri="{BB962C8B-B14F-4D97-AF65-F5344CB8AC3E}">
        <p14:creationId xmlns:p14="http://schemas.microsoft.com/office/powerpoint/2010/main" val="1135793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Spend 3-5 minutes writing </a:t>
            </a:r>
          </a:p>
          <a:p>
            <a:r>
              <a:rPr lang="en-US" dirty="0"/>
              <a:t>Spend a couple</a:t>
            </a:r>
            <a:r>
              <a:rPr lang="en-US" baseline="0" dirty="0"/>
              <a:t> minutes sharing in pairs</a:t>
            </a:r>
          </a:p>
          <a:p>
            <a:r>
              <a:rPr lang="en-US" baseline="0" dirty="0"/>
              <a:t>If the STEM Fair hasn’t happened yet, skip this activity.</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a:t>
            </a:fld>
            <a:endParaRPr lang="en-US"/>
          </a:p>
        </p:txBody>
      </p:sp>
    </p:spTree>
    <p:extLst>
      <p:ext uri="{BB962C8B-B14F-4D97-AF65-F5344CB8AC3E}">
        <p14:creationId xmlns:p14="http://schemas.microsoft.com/office/powerpoint/2010/main" val="26716791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30</a:t>
            </a:fld>
            <a:endParaRPr lang="en-US"/>
          </a:p>
        </p:txBody>
      </p:sp>
    </p:spTree>
    <p:extLst>
      <p:ext uri="{BB962C8B-B14F-4D97-AF65-F5344CB8AC3E}">
        <p14:creationId xmlns:p14="http://schemas.microsoft.com/office/powerpoint/2010/main" val="18246850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31</a:t>
            </a:fld>
            <a:endParaRPr lang="en-US"/>
          </a:p>
        </p:txBody>
      </p:sp>
    </p:spTree>
    <p:extLst>
      <p:ext uri="{BB962C8B-B14F-4D97-AF65-F5344CB8AC3E}">
        <p14:creationId xmlns:p14="http://schemas.microsoft.com/office/powerpoint/2010/main" val="19661637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a:t>
            </a:r>
            <a:r>
              <a:rPr lang="en-US" baseline="0" dirty="0"/>
              <a:t> of the resumes aren’t very good. You may want to revisit a few, but don’t spend too long. </a:t>
            </a:r>
            <a:endParaRPr lang="en-US" dirty="0"/>
          </a:p>
          <a:p>
            <a:r>
              <a:rPr lang="en-US" dirty="0"/>
              <a:t>Best in the bunch: 17, 28, 29</a:t>
            </a:r>
          </a:p>
          <a:p>
            <a:r>
              <a:rPr lang="en-US" dirty="0"/>
              <a:t>Worst (arguably):   19, 21, 24, 25</a:t>
            </a:r>
          </a:p>
          <a:p>
            <a:r>
              <a:rPr lang="en-US" dirty="0"/>
              <a:t>Strangest (could be interesting or awful,</a:t>
            </a:r>
            <a:r>
              <a:rPr lang="en-US" baseline="0" dirty="0"/>
              <a:t> depending on audience)</a:t>
            </a:r>
            <a:r>
              <a:rPr lang="en-US" dirty="0"/>
              <a:t>:  23,</a:t>
            </a:r>
            <a:r>
              <a:rPr lang="en-US" baseline="0" dirty="0"/>
              <a:t> 30, 31</a:t>
            </a:r>
          </a:p>
          <a:p>
            <a:r>
              <a:rPr lang="en-US" baseline="0" dirty="0"/>
              <a:t>Image from </a:t>
            </a:r>
            <a:r>
              <a:rPr lang="en-US" sz="1200" b="0" i="0" kern="1200" dirty="0">
                <a:solidFill>
                  <a:schemeClr val="tx1"/>
                </a:solidFill>
                <a:effectLst/>
                <a:latin typeface="+mn-lt"/>
                <a:ea typeface="+mn-ea"/>
                <a:cs typeface="+mn-cs"/>
                <a:hlinkClick r:id="rId3"/>
              </a:rPr>
              <a:t>gratisography.com</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32</a:t>
            </a:fld>
            <a:endParaRPr lang="en-US"/>
          </a:p>
        </p:txBody>
      </p:sp>
    </p:spTree>
    <p:extLst>
      <p:ext uri="{BB962C8B-B14F-4D97-AF65-F5344CB8AC3E}">
        <p14:creationId xmlns:p14="http://schemas.microsoft.com/office/powerpoint/2010/main" val="28975551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There is some debate as to how a résumé “should” look.</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Basically it boils down to these questions:</a:t>
            </a:r>
          </a:p>
          <a:p>
            <a:pPr marL="457200" indent="-457200">
              <a:buFont typeface="+mj-lt"/>
              <a:buAutoNum type="arabicPeriod"/>
            </a:pPr>
            <a:r>
              <a:rPr lang="en-US" sz="1200" dirty="0"/>
              <a:t>What industry are you entering? </a:t>
            </a:r>
          </a:p>
          <a:p>
            <a:pPr marL="457200" indent="-457200">
              <a:buFont typeface="+mj-lt"/>
              <a:buAutoNum type="arabicPeriod"/>
            </a:pPr>
            <a:r>
              <a:rPr lang="en-US" sz="1200" dirty="0"/>
              <a:t>What values does this industry support most? </a:t>
            </a:r>
          </a:p>
          <a:p>
            <a:r>
              <a:rPr lang="en-US" sz="1200" dirty="0"/>
              <a:t>For example, someone in the graphic design business wants to show their graphic design skills, and so their format might be a bit “artsy” to showcase their skills</a:t>
            </a:r>
          </a:p>
          <a:p>
            <a:r>
              <a:rPr lang="en-US" sz="1200" dirty="0"/>
              <a:t>Take-away: for you (ACME students), </a:t>
            </a:r>
            <a:r>
              <a:rPr lang="en-US" sz="1200" b="1" dirty="0"/>
              <a:t>simplicity</a:t>
            </a:r>
            <a:r>
              <a:rPr lang="en-US" sz="1200" dirty="0"/>
              <a:t> is likely your best option</a:t>
            </a:r>
          </a:p>
          <a:p>
            <a:endParaRPr lang="en-US" sz="1200" dirty="0"/>
          </a:p>
          <a:p>
            <a:r>
              <a:rPr lang="en-US" sz="1200" dirty="0"/>
              <a:t>Images from</a:t>
            </a:r>
          </a:p>
          <a:p>
            <a:r>
              <a:rPr lang="en-US" sz="1200" b="0" i="0" u="none" strike="noStrike" kern="1200" dirty="0">
                <a:solidFill>
                  <a:schemeClr val="tx1"/>
                </a:solidFill>
                <a:effectLst/>
                <a:latin typeface="+mn-lt"/>
                <a:ea typeface="+mn-ea"/>
                <a:cs typeface="+mn-cs"/>
                <a:hlinkClick r:id="rId3"/>
              </a:rPr>
              <a:t>lanjut.hol.es</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Unsplash.com </a:t>
            </a:r>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33</a:t>
            </a:fld>
            <a:endParaRPr lang="en-US"/>
          </a:p>
        </p:txBody>
      </p:sp>
    </p:spTree>
    <p:extLst>
      <p:ext uri="{BB962C8B-B14F-4D97-AF65-F5344CB8AC3E}">
        <p14:creationId xmlns:p14="http://schemas.microsoft.com/office/powerpoint/2010/main" val="38864642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Usually a résumé doesn’t include all of your experiences—a résumé should be “crafted” toward the job you’re applying for – include the jobs and activities most relevant to the job for which you’re applying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(The one exception to this is a </a:t>
            </a:r>
            <a:r>
              <a:rPr lang="en-US" sz="1200" b="1" dirty="0"/>
              <a:t>CV</a:t>
            </a:r>
            <a:r>
              <a:rPr lang="en-US" sz="1200" dirty="0"/>
              <a:t> [curriculum vitae], which contains all your work, research, awards, publications, etc. – more widely used in academia)</a:t>
            </a:r>
          </a:p>
          <a:p>
            <a:endParaRPr lang="en-US" dirty="0"/>
          </a:p>
          <a:p>
            <a:r>
              <a:rPr lang="en-US" sz="2400" dirty="0"/>
              <a:t>Quick activity: Look at your résumé.  Which industry and which jobs does it target?</a:t>
            </a:r>
          </a:p>
          <a:p>
            <a:pPr lvl="1"/>
            <a:r>
              <a:rPr lang="en-US" sz="2400" dirty="0"/>
              <a:t>Does it need to be adjusted?  Is it right on?  Do you have something to add?</a:t>
            </a:r>
          </a:p>
          <a:p>
            <a:pPr lvl="0"/>
            <a:r>
              <a:rPr lang="en-US" sz="2400" dirty="0"/>
              <a:t>Take-away: keep your résumé </a:t>
            </a:r>
            <a:r>
              <a:rPr lang="en-US" sz="2400" b="1" dirty="0"/>
              <a:t>updated</a:t>
            </a:r>
            <a:r>
              <a:rPr lang="en-US" sz="2400" dirty="0"/>
              <a:t> and </a:t>
            </a:r>
            <a:r>
              <a:rPr lang="en-US" sz="2400" b="1" dirty="0"/>
              <a:t>focused</a:t>
            </a:r>
            <a:r>
              <a:rPr lang="en-US" sz="2400" dirty="0"/>
              <a:t> on the job you’re applying for</a:t>
            </a:r>
          </a:p>
          <a:p>
            <a:pPr lvl="1"/>
            <a:endParaRPr lang="en-US" sz="2400" dirty="0"/>
          </a:p>
          <a:p>
            <a:r>
              <a:rPr lang="en-US" dirty="0"/>
              <a:t>Image from flickr.com</a:t>
            </a:r>
          </a:p>
        </p:txBody>
      </p:sp>
      <p:sp>
        <p:nvSpPr>
          <p:cNvPr id="4" name="Slide Number Placeholder 3"/>
          <p:cNvSpPr>
            <a:spLocks noGrp="1"/>
          </p:cNvSpPr>
          <p:nvPr>
            <p:ph type="sldNum" sz="quarter" idx="10"/>
          </p:nvPr>
        </p:nvSpPr>
        <p:spPr/>
        <p:txBody>
          <a:bodyPr/>
          <a:lstStyle/>
          <a:p>
            <a:fld id="{2526BEBD-1B0B-4541-BA15-AC8387EE134D}" type="slidenum">
              <a:rPr lang="en-US" smtClean="0"/>
              <a:t>34</a:t>
            </a:fld>
            <a:endParaRPr lang="en-US"/>
          </a:p>
        </p:txBody>
      </p:sp>
    </p:spTree>
    <p:extLst>
      <p:ext uri="{BB962C8B-B14F-4D97-AF65-F5344CB8AC3E}">
        <p14:creationId xmlns:p14="http://schemas.microsoft.com/office/powerpoint/2010/main" val="15602508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Instructor:</a:t>
            </a:r>
            <a:r>
              <a:rPr lang="en-US" baseline="0" dirty="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“Pull out the other copy of your résumé that you brought to class, and a red pen/pencil (or edit it on your laptop/tablet, if you want – whatever works)”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(other</a:t>
            </a:r>
            <a:r>
              <a:rPr lang="en-US" sz="1200" baseline="0" dirty="0"/>
              <a:t> instructions are on the slide)</a:t>
            </a:r>
            <a:endParaRPr lang="en-US" sz="1200" dirty="0"/>
          </a:p>
          <a:p>
            <a:r>
              <a:rPr lang="en-US" dirty="0"/>
              <a:t>3-5 minutes</a:t>
            </a:r>
          </a:p>
          <a:p>
            <a:endParaRPr lang="en-US" dirty="0"/>
          </a:p>
          <a:p>
            <a:r>
              <a:rPr lang="en-US" dirty="0"/>
              <a:t>On the next</a:t>
            </a:r>
            <a:r>
              <a:rPr lang="en-US" baseline="0" dirty="0"/>
              <a:t> slide, we discuss the same three points (could combine activity with discussion)</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35</a:t>
            </a:fld>
            <a:endParaRPr lang="en-US"/>
          </a:p>
        </p:txBody>
      </p:sp>
    </p:spTree>
    <p:extLst>
      <p:ext uri="{BB962C8B-B14F-4D97-AF65-F5344CB8AC3E}">
        <p14:creationId xmlns:p14="http://schemas.microsoft.com/office/powerpoint/2010/main" val="29850805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Group discussion based on the activity on the last slide</a:t>
            </a:r>
            <a:r>
              <a:rPr lang="en-US" sz="1200" baseline="0" dirty="0"/>
              <a:t> </a:t>
            </a:r>
            <a:endParaRPr lang="en-US" sz="1200" dirty="0"/>
          </a:p>
          <a:p>
            <a:r>
              <a:rPr lang="en-US" dirty="0"/>
              <a:t>(3-5 minutes)</a:t>
            </a:r>
          </a:p>
          <a:p>
            <a:r>
              <a:rPr lang="en-US" dirty="0"/>
              <a:t>Image from </a:t>
            </a:r>
            <a:r>
              <a:rPr lang="en-US" sz="1200" b="0" i="0" u="sng" kern="1200" dirty="0">
                <a:solidFill>
                  <a:schemeClr val="tx1"/>
                </a:solidFill>
                <a:effectLst/>
                <a:latin typeface="+mn-lt"/>
                <a:ea typeface="+mn-ea"/>
                <a:cs typeface="+mn-cs"/>
                <a:hlinkClick r:id="rId3"/>
              </a:rPr>
              <a:t>www.ducere.edu.au</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36</a:t>
            </a:fld>
            <a:endParaRPr lang="en-US"/>
          </a:p>
        </p:txBody>
      </p:sp>
    </p:spTree>
    <p:extLst>
      <p:ext uri="{BB962C8B-B14F-4D97-AF65-F5344CB8AC3E}">
        <p14:creationId xmlns:p14="http://schemas.microsoft.com/office/powerpoint/2010/main" val="17784232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Cover letters (slides 37-47): about 10 minutes</a:t>
            </a:r>
          </a:p>
          <a:p>
            <a:r>
              <a:rPr lang="en-US" baseline="0" dirty="0"/>
              <a:t>Interviews (slides 48-56): about 10 minutes</a:t>
            </a:r>
            <a:endParaRPr lang="en-US" dirty="0"/>
          </a:p>
          <a:p>
            <a:pPr marL="0" indent="0">
              <a:buNone/>
            </a:pPr>
            <a:r>
              <a:rPr lang="en-US" baseline="0" dirty="0"/>
              <a:t>Wrap-up (slides 57-61): 1-2 minutes</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37</a:t>
            </a:fld>
            <a:endParaRPr lang="en-US"/>
          </a:p>
        </p:txBody>
      </p:sp>
    </p:spTree>
    <p:extLst>
      <p:ext uri="{BB962C8B-B14F-4D97-AF65-F5344CB8AC3E}">
        <p14:creationId xmlns:p14="http://schemas.microsoft.com/office/powerpoint/2010/main" val="35671054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a:t>(full script):</a:t>
            </a:r>
          </a:p>
          <a:p>
            <a:r>
              <a:rPr lang="en-US" sz="2800" dirty="0"/>
              <a:t>The cover letter is an extension of your résumé in which you state your intent to apply for a job and summarize why you are specifically qualified for it. </a:t>
            </a:r>
          </a:p>
          <a:p>
            <a:r>
              <a:rPr lang="en-US" sz="2800" dirty="0"/>
              <a:t>The strategy for these is much the same as for résumés: </a:t>
            </a:r>
          </a:p>
          <a:p>
            <a:pPr lvl="1"/>
            <a:r>
              <a:rPr lang="en-US" sz="2800" dirty="0"/>
              <a:t>Be simple and straightforward, clear and concise</a:t>
            </a:r>
          </a:p>
          <a:p>
            <a:pPr lvl="1"/>
            <a:r>
              <a:rPr lang="en-US" sz="2800" dirty="0"/>
              <a:t>Know your audience – research them and write directly to them</a:t>
            </a:r>
          </a:p>
          <a:p>
            <a:pPr lvl="1"/>
            <a:r>
              <a:rPr lang="en-US" sz="2800" dirty="0"/>
              <a:t>Proofread thoroughly.  Nothing says’ “</a:t>
            </a:r>
            <a:r>
              <a:rPr lang="en-US" sz="2800" dirty="0" err="1"/>
              <a:t>Im</a:t>
            </a:r>
            <a:r>
              <a:rPr lang="en-US" sz="2800" dirty="0"/>
              <a:t> </a:t>
            </a:r>
            <a:r>
              <a:rPr lang="en-US" sz="2800" dirty="0" err="1"/>
              <a:t>styupid</a:t>
            </a:r>
            <a:r>
              <a:rPr lang="en-US" sz="2800" dirty="0"/>
              <a:t>” like; a grammar issue,.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38</a:t>
            </a:fld>
            <a:endParaRPr lang="en-US"/>
          </a:p>
        </p:txBody>
      </p:sp>
    </p:spTree>
    <p:extLst>
      <p:ext uri="{BB962C8B-B14F-4D97-AF65-F5344CB8AC3E}">
        <p14:creationId xmlns:p14="http://schemas.microsoft.com/office/powerpoint/2010/main" val="8812806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students don’t need to write a cover letter</a:t>
            </a:r>
            <a:r>
              <a:rPr lang="en-US" baseline="0" dirty="0"/>
              <a:t> for the job fair, you could go through this section pretty quickly</a:t>
            </a:r>
            <a:endParaRPr lang="en-US" dirty="0"/>
          </a:p>
          <a:p>
            <a:r>
              <a:rPr lang="en-US" dirty="0"/>
              <a:t>Here’s an example with notes:</a:t>
            </a:r>
          </a:p>
          <a:p>
            <a:r>
              <a:rPr lang="en-US" dirty="0"/>
              <a:t>https://ucs.byu.edu/sites/default/files/handouts/KylieBarnesCL.pdf </a:t>
            </a:r>
          </a:p>
        </p:txBody>
      </p:sp>
      <p:sp>
        <p:nvSpPr>
          <p:cNvPr id="4" name="Slide Number Placeholder 3"/>
          <p:cNvSpPr>
            <a:spLocks noGrp="1"/>
          </p:cNvSpPr>
          <p:nvPr>
            <p:ph type="sldNum" sz="quarter" idx="10"/>
          </p:nvPr>
        </p:nvSpPr>
        <p:spPr/>
        <p:txBody>
          <a:bodyPr/>
          <a:lstStyle/>
          <a:p>
            <a:fld id="{2526BEBD-1B0B-4541-BA15-AC8387EE134D}" type="slidenum">
              <a:rPr lang="en-US" smtClean="0"/>
              <a:t>39</a:t>
            </a:fld>
            <a:endParaRPr lang="en-US"/>
          </a:p>
        </p:txBody>
      </p:sp>
    </p:spTree>
    <p:extLst>
      <p:ext uri="{BB962C8B-B14F-4D97-AF65-F5344CB8AC3E}">
        <p14:creationId xmlns:p14="http://schemas.microsoft.com/office/powerpoint/2010/main" val="23135562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Resumes:</a:t>
            </a:r>
            <a:r>
              <a:rPr lang="en-US" baseline="0" dirty="0"/>
              <a:t> 20-25 minutes</a:t>
            </a:r>
          </a:p>
          <a:p>
            <a:r>
              <a:rPr lang="en-US" baseline="0" dirty="0"/>
              <a:t>Cover letters: about 10 minutes</a:t>
            </a:r>
          </a:p>
          <a:p>
            <a:r>
              <a:rPr lang="en-US" baseline="0" dirty="0"/>
              <a:t>Interviews: about 10 minutes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a:t>
            </a:fld>
            <a:endParaRPr lang="en-US"/>
          </a:p>
        </p:txBody>
      </p:sp>
    </p:spTree>
    <p:extLst>
      <p:ext uri="{BB962C8B-B14F-4D97-AF65-F5344CB8AC3E}">
        <p14:creationId xmlns:p14="http://schemas.microsoft.com/office/powerpoint/2010/main" val="5484092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Why</a:t>
            </a:r>
            <a:r>
              <a:rPr lang="en-US" baseline="0" dirty="0"/>
              <a:t> STAR? </a:t>
            </a:r>
            <a:r>
              <a:rPr lang="en-US" sz="1200" dirty="0"/>
              <a:t>This is a great way to make yourself more “real” to employers</a:t>
            </a:r>
          </a:p>
          <a:p>
            <a:r>
              <a:rPr lang="en-US" dirty="0"/>
              <a:t>Instructor: Bring a prepared example from your own cover letter which contains a STAR story (this example will be important) – where is the STAR story?  Is this effective?  Could you replicate this?  </a:t>
            </a:r>
          </a:p>
          <a:p>
            <a:r>
              <a:rPr lang="en-US" dirty="0"/>
              <a:t>STAR:</a:t>
            </a:r>
          </a:p>
          <a:p>
            <a:r>
              <a:rPr lang="en-US" dirty="0"/>
              <a:t>Situation</a:t>
            </a:r>
          </a:p>
          <a:p>
            <a:r>
              <a:rPr lang="en-US" dirty="0"/>
              <a:t>Task</a:t>
            </a:r>
          </a:p>
          <a:p>
            <a:r>
              <a:rPr lang="en-US" dirty="0"/>
              <a:t>Action</a:t>
            </a:r>
          </a:p>
          <a:p>
            <a:r>
              <a:rPr lang="en-US" dirty="0"/>
              <a:t>Result</a:t>
            </a:r>
          </a:p>
          <a:p>
            <a:r>
              <a:rPr lang="en-US" dirty="0"/>
              <a:t>See the following 2 slides for examples</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40</a:t>
            </a:fld>
            <a:endParaRPr lang="en-US"/>
          </a:p>
        </p:txBody>
      </p:sp>
    </p:spTree>
    <p:extLst>
      <p:ext uri="{BB962C8B-B14F-4D97-AF65-F5344CB8AC3E}">
        <p14:creationId xmlns:p14="http://schemas.microsoft.com/office/powerpoint/2010/main" val="39234302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body paragraph from</a:t>
            </a:r>
            <a:r>
              <a:rPr lang="en-US" baseline="0" dirty="0"/>
              <a:t> a student’s cover letter for a Spanish teaching position. You could read it aloud, or share your own example and skip this one.</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41</a:t>
            </a:fld>
            <a:endParaRPr lang="en-US"/>
          </a:p>
        </p:txBody>
      </p:sp>
    </p:spTree>
    <p:extLst>
      <p:ext uri="{BB962C8B-B14F-4D97-AF65-F5344CB8AC3E}">
        <p14:creationId xmlns:p14="http://schemas.microsoft.com/office/powerpoint/2010/main" val="18783060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Can you find the stories in these examples?</a:t>
            </a:r>
            <a:r>
              <a:rPr lang="en-US" baseline="0" dirty="0"/>
              <a:t> What were the situation, task, action, and result?</a:t>
            </a:r>
            <a:endParaRPr lang="en-US" dirty="0"/>
          </a:p>
          <a:p>
            <a:r>
              <a:rPr lang="en-US" dirty="0"/>
              <a:t>Source: https://www.flickr.com/photos/enigmachck/3436023572</a:t>
            </a:r>
          </a:p>
        </p:txBody>
      </p:sp>
      <p:sp>
        <p:nvSpPr>
          <p:cNvPr id="4" name="Slide Number Placeholder 3"/>
          <p:cNvSpPr>
            <a:spLocks noGrp="1"/>
          </p:cNvSpPr>
          <p:nvPr>
            <p:ph type="sldNum" sz="quarter" idx="10"/>
          </p:nvPr>
        </p:nvSpPr>
        <p:spPr/>
        <p:txBody>
          <a:bodyPr/>
          <a:lstStyle/>
          <a:p>
            <a:fld id="{2526BEBD-1B0B-4541-BA15-AC8387EE134D}" type="slidenum">
              <a:rPr lang="en-US" smtClean="0"/>
              <a:t>42</a:t>
            </a:fld>
            <a:endParaRPr lang="en-US"/>
          </a:p>
        </p:txBody>
      </p:sp>
    </p:spTree>
    <p:extLst>
      <p:ext uri="{BB962C8B-B14F-4D97-AF65-F5344CB8AC3E}">
        <p14:creationId xmlns:p14="http://schemas.microsoft.com/office/powerpoint/2010/main" val="8170378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Timing:</a:t>
            </a:r>
          </a:p>
          <a:p>
            <a:pPr marL="228600" indent="-228600">
              <a:buAutoNum type="arabicPeriod"/>
            </a:pPr>
            <a:r>
              <a:rPr lang="en-US" sz="1200" baseline="0" dirty="0"/>
              <a:t>30 seconds</a:t>
            </a:r>
          </a:p>
          <a:p>
            <a:pPr marL="228600" indent="-228600">
              <a:buAutoNum type="arabicPeriod"/>
            </a:pPr>
            <a:r>
              <a:rPr lang="en-US" dirty="0"/>
              <a:t>1 minute</a:t>
            </a:r>
          </a:p>
          <a:p>
            <a:pPr marL="228600" indent="-228600">
              <a:buAutoNum type="arabicPeriod"/>
            </a:pPr>
            <a:r>
              <a:rPr lang="en-US" dirty="0"/>
              <a:t>3 minutes</a:t>
            </a:r>
          </a:p>
          <a:p>
            <a:pPr marL="228600" indent="-228600">
              <a:buAutoNum type="arabicPeriod"/>
            </a:pPr>
            <a:r>
              <a:rPr lang="en-US" dirty="0"/>
              <a:t>3 minutes</a:t>
            </a:r>
          </a:p>
        </p:txBody>
      </p:sp>
      <p:sp>
        <p:nvSpPr>
          <p:cNvPr id="4" name="Slide Number Placeholder 3"/>
          <p:cNvSpPr>
            <a:spLocks noGrp="1"/>
          </p:cNvSpPr>
          <p:nvPr>
            <p:ph type="sldNum" sz="quarter" idx="10"/>
          </p:nvPr>
        </p:nvSpPr>
        <p:spPr/>
        <p:txBody>
          <a:bodyPr/>
          <a:lstStyle/>
          <a:p>
            <a:fld id="{2526BEBD-1B0B-4541-BA15-AC8387EE134D}" type="slidenum">
              <a:rPr lang="en-US" smtClean="0"/>
              <a:t>43</a:t>
            </a:fld>
            <a:endParaRPr lang="en-US"/>
          </a:p>
        </p:txBody>
      </p:sp>
    </p:spTree>
    <p:extLst>
      <p:ext uri="{BB962C8B-B14F-4D97-AF65-F5344CB8AC3E}">
        <p14:creationId xmlns:p14="http://schemas.microsoft.com/office/powerpoint/2010/main" val="278821558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Depending on time, ask, “</a:t>
            </a:r>
            <a:r>
              <a:rPr lang="en-US" sz="1200" dirty="0"/>
              <a:t>Any good examples of STAR stories you’d like to share?”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44</a:t>
            </a:fld>
            <a:endParaRPr lang="en-US"/>
          </a:p>
        </p:txBody>
      </p:sp>
    </p:spTree>
    <p:extLst>
      <p:ext uri="{BB962C8B-B14F-4D97-AF65-F5344CB8AC3E}">
        <p14:creationId xmlns:p14="http://schemas.microsoft.com/office/powerpoint/2010/main" val="12145356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46</a:t>
            </a:fld>
            <a:endParaRPr lang="en-US"/>
          </a:p>
        </p:txBody>
      </p:sp>
    </p:spTree>
    <p:extLst>
      <p:ext uri="{BB962C8B-B14F-4D97-AF65-F5344CB8AC3E}">
        <p14:creationId xmlns:p14="http://schemas.microsoft.com/office/powerpoint/2010/main" val="22044589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resources</a:t>
            </a:r>
            <a:r>
              <a:rPr lang="en-US" baseline="0" dirty="0"/>
              <a:t> listed at the end of the lesson</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47</a:t>
            </a:fld>
            <a:endParaRPr lang="en-US"/>
          </a:p>
        </p:txBody>
      </p:sp>
    </p:spTree>
    <p:extLst>
      <p:ext uri="{BB962C8B-B14F-4D97-AF65-F5344CB8AC3E}">
        <p14:creationId xmlns:p14="http://schemas.microsoft.com/office/powerpoint/2010/main" val="249843795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Interviews (slides 48-56): about 10 minutes</a:t>
            </a:r>
            <a:endParaRPr lang="en-US" dirty="0"/>
          </a:p>
          <a:p>
            <a:pPr marL="0" indent="0">
              <a:buNone/>
            </a:pPr>
            <a:r>
              <a:rPr lang="en-US" baseline="0" dirty="0"/>
              <a:t>Wrap-up (slides 57-61): 1-2 minutes</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48</a:t>
            </a:fld>
            <a:endParaRPr lang="en-US"/>
          </a:p>
        </p:txBody>
      </p:sp>
    </p:spTree>
    <p:extLst>
      <p:ext uri="{BB962C8B-B14F-4D97-AF65-F5344CB8AC3E}">
        <p14:creationId xmlns:p14="http://schemas.microsoft.com/office/powerpoint/2010/main" val="30605224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May</a:t>
            </a:r>
            <a:r>
              <a:rPr lang="en-US" baseline="0" dirty="0"/>
              <a:t> take 30 seconds to load. It may help to go to the next slide, then come back.</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“If you’re going to fail an interview, do it like Robin Williams.”</a:t>
            </a:r>
            <a:br>
              <a:rPr lang="en-US" baseline="0" dirty="0"/>
            </a:br>
            <a:endParaRPr lang="en-US" dirty="0">
              <a:hlinkClick r:id="rId3"/>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https://www.youtube.com/watch?v=fv34DbeXDek</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49</a:t>
            </a:fld>
            <a:endParaRPr lang="en-US"/>
          </a:p>
        </p:txBody>
      </p:sp>
    </p:spTree>
    <p:extLst>
      <p:ext uri="{BB962C8B-B14F-4D97-AF65-F5344CB8AC3E}">
        <p14:creationId xmlns:p14="http://schemas.microsoft.com/office/powerpoint/2010/main" val="15486606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a:t>
            </a:r>
            <a:r>
              <a:rPr lang="en-US" baseline="0" dirty="0"/>
              <a:t> from </a:t>
            </a:r>
            <a:r>
              <a:rPr lang="en-US" sz="1200" b="0" i="0" kern="1200" dirty="0">
                <a:solidFill>
                  <a:schemeClr val="tx1"/>
                </a:solidFill>
                <a:effectLst/>
                <a:latin typeface="+mn-lt"/>
                <a:ea typeface="+mn-ea"/>
                <a:cs typeface="+mn-cs"/>
                <a:hlinkClick r:id="rId3"/>
              </a:rPr>
              <a:t>stock.tookapic.com</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50</a:t>
            </a:fld>
            <a:endParaRPr lang="en-US"/>
          </a:p>
        </p:txBody>
      </p:sp>
    </p:spTree>
    <p:extLst>
      <p:ext uri="{BB962C8B-B14F-4D97-AF65-F5344CB8AC3E}">
        <p14:creationId xmlns:p14="http://schemas.microsoft.com/office/powerpoint/2010/main" val="3553676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Resumes (slides 5-36):</a:t>
            </a:r>
            <a:r>
              <a:rPr lang="en-US" baseline="0" dirty="0"/>
              <a:t> 20-25 minutes</a:t>
            </a:r>
          </a:p>
          <a:p>
            <a:r>
              <a:rPr lang="en-US" baseline="0" dirty="0"/>
              <a:t>Cover letters (slides 37-47): about 10 minutes</a:t>
            </a:r>
          </a:p>
          <a:p>
            <a:r>
              <a:rPr lang="en-US" baseline="0" dirty="0"/>
              <a:t>Interviews (slides 48-56): about 10 minutes</a:t>
            </a:r>
            <a:endParaRPr lang="en-US" dirty="0"/>
          </a:p>
          <a:p>
            <a:pPr marL="0" indent="0">
              <a:buNone/>
            </a:pPr>
            <a:r>
              <a:rPr lang="en-US" baseline="0" dirty="0"/>
              <a:t>Wrap-up (slides 57-61): 1-2 minutes</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a:t>
            </a:fld>
            <a:endParaRPr lang="en-US"/>
          </a:p>
        </p:txBody>
      </p:sp>
    </p:spTree>
    <p:extLst>
      <p:ext uri="{BB962C8B-B14F-4D97-AF65-F5344CB8AC3E}">
        <p14:creationId xmlns:p14="http://schemas.microsoft.com/office/powerpoint/2010/main" val="110759591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a:t>
            </a:r>
            <a:r>
              <a:rPr lang="en-US" baseline="0" dirty="0"/>
              <a:t> </a:t>
            </a:r>
          </a:p>
          <a:p>
            <a:r>
              <a:rPr lang="en-US" baseline="0" dirty="0"/>
              <a:t>DARPA Math Challenge Nineteen (http://www.math.utk.edu/~vasili/refs/darpa07.MathChallenges.html)</a:t>
            </a:r>
          </a:p>
          <a:p>
            <a:pPr marL="228600" indent="-228600">
              <a:buFont typeface="+mj-lt"/>
              <a:buAutoNum type="arabicPeriod"/>
            </a:pPr>
            <a:r>
              <a:rPr lang="en-US" dirty="0"/>
              <a:t>http://www.forbes.com/pictures/eglj45jhe/why-should-i-hire-you/</a:t>
            </a:r>
          </a:p>
          <a:p>
            <a:pPr marL="228600" indent="-228600">
              <a:buFont typeface="+mj-lt"/>
              <a:buAutoNum type="arabicPeriod"/>
            </a:pPr>
            <a:r>
              <a:rPr lang="en-US" dirty="0"/>
              <a:t>http://hiring.monster.com/hr/hr-best-practices/small-business/conducting-an-interview/toughest-interview-questions.aspx</a:t>
            </a:r>
          </a:p>
          <a:p>
            <a:pPr marL="228600" indent="-228600">
              <a:buFont typeface="+mj-lt"/>
              <a:buAutoNum type="arabicPeriod"/>
            </a:pPr>
            <a:r>
              <a:rPr lang="en-US" dirty="0"/>
              <a:t>http://www.businessinsider.com/hard-interview-questions-2016-2-25</a:t>
            </a:r>
          </a:p>
          <a:p>
            <a:pPr marL="228600" indent="-228600">
              <a:buFont typeface="+mj-lt"/>
              <a:buAutoNum type="arabicPeriod"/>
            </a:pPr>
            <a:r>
              <a:rPr lang="en-US" dirty="0"/>
              <a:t>http://www.careercast.com/career-news/10-toughest-interview-questions-%E2%80%93-and-how-answer-them</a:t>
            </a:r>
          </a:p>
          <a:p>
            <a:pPr marL="228600" indent="-228600">
              <a:buFont typeface="+mj-lt"/>
              <a:buAutoNum type="arabicPeriod"/>
            </a:pPr>
            <a:r>
              <a:rPr lang="en-US" dirty="0"/>
              <a:t>http://www.inc.com/jt-odonnell/7-intense-interview-questions-you-need-to-answer-correctly.html</a:t>
            </a:r>
          </a:p>
          <a:p>
            <a:pPr marL="228600" indent="-2286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51</a:t>
            </a:fld>
            <a:endParaRPr lang="en-US"/>
          </a:p>
        </p:txBody>
      </p:sp>
    </p:spTree>
    <p:extLst>
      <p:ext uri="{BB962C8B-B14F-4D97-AF65-F5344CB8AC3E}">
        <p14:creationId xmlns:p14="http://schemas.microsoft.com/office/powerpoint/2010/main" val="2851496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Image from pixabay.com</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52</a:t>
            </a:fld>
            <a:endParaRPr lang="en-US"/>
          </a:p>
        </p:txBody>
      </p:sp>
    </p:spTree>
    <p:extLst>
      <p:ext uri="{BB962C8B-B14F-4D97-AF65-F5344CB8AC3E}">
        <p14:creationId xmlns:p14="http://schemas.microsoft.com/office/powerpoint/2010/main" val="305740434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Take 1-2 minutes to write down a few bullet points to answer the question: “Tell me about yourself.”  </a:t>
            </a:r>
          </a:p>
          <a:p>
            <a:pPr lvl="1"/>
            <a:r>
              <a:rPr lang="en-US" sz="2400" dirty="0"/>
              <a:t>What do you want the interviewer to know?  What do you think they might want to know about you that they can’t tell from your résumé?  What might surprise them?  What would make them excited to have you?  </a:t>
            </a:r>
          </a:p>
          <a:p>
            <a:r>
              <a:rPr lang="en-US" sz="2400" dirty="0"/>
              <a:t>Ask this question to a classmate and listen to their answer; then provide feedback (what they did well; what they can improve), and switch. Remember: use STAR to talk about specific Situations, Tasks, Actions, Results as you answer this question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(5-8 minutes)</a:t>
            </a:r>
          </a:p>
          <a:p>
            <a:r>
              <a:rPr lang="en-US" dirty="0"/>
              <a:t>Image from pixabay.com</a:t>
            </a:r>
          </a:p>
        </p:txBody>
      </p:sp>
      <p:sp>
        <p:nvSpPr>
          <p:cNvPr id="4" name="Slide Number Placeholder 3"/>
          <p:cNvSpPr>
            <a:spLocks noGrp="1"/>
          </p:cNvSpPr>
          <p:nvPr>
            <p:ph type="sldNum" sz="quarter" idx="10"/>
          </p:nvPr>
        </p:nvSpPr>
        <p:spPr/>
        <p:txBody>
          <a:bodyPr/>
          <a:lstStyle/>
          <a:p>
            <a:fld id="{2526BEBD-1B0B-4541-BA15-AC8387EE134D}" type="slidenum">
              <a:rPr lang="en-US" smtClean="0"/>
              <a:t>53</a:t>
            </a:fld>
            <a:endParaRPr lang="en-US"/>
          </a:p>
        </p:txBody>
      </p:sp>
    </p:spTree>
    <p:extLst>
      <p:ext uri="{BB962C8B-B14F-4D97-AF65-F5344CB8AC3E}">
        <p14:creationId xmlns:p14="http://schemas.microsoft.com/office/powerpoint/2010/main" val="85285639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commons.wikimedia.org </a:t>
            </a:r>
          </a:p>
        </p:txBody>
      </p:sp>
      <p:sp>
        <p:nvSpPr>
          <p:cNvPr id="4" name="Slide Number Placeholder 3"/>
          <p:cNvSpPr>
            <a:spLocks noGrp="1"/>
          </p:cNvSpPr>
          <p:nvPr>
            <p:ph type="sldNum" sz="quarter" idx="10"/>
          </p:nvPr>
        </p:nvSpPr>
        <p:spPr/>
        <p:txBody>
          <a:bodyPr/>
          <a:lstStyle/>
          <a:p>
            <a:fld id="{2526BEBD-1B0B-4541-BA15-AC8387EE134D}" type="slidenum">
              <a:rPr lang="en-US" smtClean="0"/>
              <a:t>54</a:t>
            </a:fld>
            <a:endParaRPr lang="en-US"/>
          </a:p>
        </p:txBody>
      </p:sp>
    </p:spTree>
    <p:extLst>
      <p:ext uri="{BB962C8B-B14F-4D97-AF65-F5344CB8AC3E}">
        <p14:creationId xmlns:p14="http://schemas.microsoft.com/office/powerpoint/2010/main" val="249430097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a:t>
            </a:r>
            <a:r>
              <a:rPr lang="en-US" baseline="0" dirty="0"/>
              <a:t> script):</a:t>
            </a:r>
          </a:p>
          <a:p>
            <a:r>
              <a:rPr lang="en-US" dirty="0"/>
              <a:t>Self-rate: on a scale of 1-10 (1 – terrible; 10 – incredible), how good are you at talking about yourself – your strengths, past times you succeeded, etc.?  (give students a few seconds to self-rate)</a:t>
            </a:r>
          </a:p>
          <a:p>
            <a:r>
              <a:rPr lang="en-US" dirty="0"/>
              <a:t>If you fall into the “not so good” category, consider this: </a:t>
            </a:r>
          </a:p>
          <a:p>
            <a:pPr lvl="1"/>
            <a:r>
              <a:rPr lang="en-US" sz="2000" dirty="0"/>
              <a:t>Developing strong interviewing abilities doesn’t come naturally for everyone</a:t>
            </a:r>
          </a:p>
          <a:p>
            <a:pPr lvl="1"/>
            <a:r>
              <a:rPr lang="en-US" sz="2000" dirty="0"/>
              <a:t>Some people are naturally good at talking about themselves; others are not.  </a:t>
            </a:r>
          </a:p>
          <a:p>
            <a:pPr lvl="1"/>
            <a:r>
              <a:rPr lang="en-US" sz="2000" dirty="0"/>
              <a:t>Hard work pays off</a:t>
            </a:r>
          </a:p>
          <a:p>
            <a:r>
              <a:rPr lang="en-US" dirty="0"/>
              <a:t>-There’s no better way to say this.  If you want to improve your interviewing skills, get out there and interview with a bunch of people.  Your skills will improve.  If you want a slightly more risk-averse way to improve, practice with your friends/family (see HW).  </a:t>
            </a:r>
          </a:p>
          <a:p>
            <a:r>
              <a:rPr lang="en-US" dirty="0"/>
              <a:t>-The harder you work at improving your interviewing skills, the more likely you will be considered for a job – sometimes, even if you’re not as “skilled” as your fellow applicants.   </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55</a:t>
            </a:fld>
            <a:endParaRPr lang="en-US"/>
          </a:p>
        </p:txBody>
      </p:sp>
    </p:spTree>
    <p:extLst>
      <p:ext uri="{BB962C8B-B14F-4D97-AF65-F5344CB8AC3E}">
        <p14:creationId xmlns:p14="http://schemas.microsoft.com/office/powerpoint/2010/main" val="28057882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a:t>
            </a:r>
            <a:r>
              <a:rPr lang="en-US" baseline="0" dirty="0"/>
              <a:t> the learning outcomes and a</a:t>
            </a:r>
            <a:r>
              <a:rPr lang="en-US" dirty="0"/>
              <a:t>sk if there are any</a:t>
            </a:r>
            <a:r>
              <a:rPr lang="en-US" baseline="0" dirty="0"/>
              <a:t> questions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58</a:t>
            </a:fld>
            <a:endParaRPr lang="en-US"/>
          </a:p>
        </p:txBody>
      </p:sp>
    </p:spTree>
    <p:extLst>
      <p:ext uri="{BB962C8B-B14F-4D97-AF65-F5344CB8AC3E}">
        <p14:creationId xmlns:p14="http://schemas.microsoft.com/office/powerpoint/2010/main" val="33854821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resources have</a:t>
            </a:r>
            <a:r>
              <a:rPr lang="en-US" baseline="0" dirty="0"/>
              <a:t> information and examples for effective cover letters and resumes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59</a:t>
            </a:fld>
            <a:endParaRPr lang="en-US"/>
          </a:p>
        </p:txBody>
      </p:sp>
    </p:spTree>
    <p:extLst>
      <p:ext uri="{BB962C8B-B14F-4D97-AF65-F5344CB8AC3E}">
        <p14:creationId xmlns:p14="http://schemas.microsoft.com/office/powerpoint/2010/main" val="24879646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resources have</a:t>
            </a:r>
            <a:r>
              <a:rPr lang="en-US" baseline="0" dirty="0"/>
              <a:t> information and examples for effective cover letters and resumes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60</a:t>
            </a:fld>
            <a:endParaRPr lang="en-US"/>
          </a:p>
        </p:txBody>
      </p:sp>
    </p:spTree>
    <p:extLst>
      <p:ext uri="{BB962C8B-B14F-4D97-AF65-F5344CB8AC3E}">
        <p14:creationId xmlns:p14="http://schemas.microsoft.com/office/powerpoint/2010/main" val="293208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Instructor: “</a:t>
            </a:r>
            <a:r>
              <a:rPr lang="en-US" sz="1200" dirty="0"/>
              <a:t>Think of the questions you answered before last class: “Why should I hire you?  What makes you different from the other applicants?”</a:t>
            </a:r>
          </a:p>
          <a:p>
            <a:r>
              <a:rPr lang="en-US" sz="2400" dirty="0"/>
              <a:t>Share your answer to this question with a partner</a:t>
            </a:r>
          </a:p>
          <a:p>
            <a:pPr lvl="1"/>
            <a:r>
              <a:rPr lang="en-US" sz="2400" dirty="0"/>
              <a:t>Has your answer changed since you wrote it down last week? </a:t>
            </a:r>
          </a:p>
          <a:p>
            <a:pPr lvl="1"/>
            <a:r>
              <a:rPr lang="en-US" sz="2400" dirty="0"/>
              <a:t>How did attending the STEM fair change your answer?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a:p>
            <a:endParaRPr lang="en-US" dirty="0"/>
          </a:p>
          <a:p>
            <a:endParaRPr lang="en-US" dirty="0"/>
          </a:p>
          <a:p>
            <a:endParaRPr lang="en-US" dirty="0"/>
          </a:p>
          <a:p>
            <a:r>
              <a:rPr lang="en-US" dirty="0"/>
              <a:t>Image from youtube.com</a:t>
            </a:r>
          </a:p>
        </p:txBody>
      </p:sp>
      <p:sp>
        <p:nvSpPr>
          <p:cNvPr id="4" name="Slide Number Placeholder 3"/>
          <p:cNvSpPr>
            <a:spLocks noGrp="1"/>
          </p:cNvSpPr>
          <p:nvPr>
            <p:ph type="sldNum" sz="quarter" idx="10"/>
          </p:nvPr>
        </p:nvSpPr>
        <p:spPr/>
        <p:txBody>
          <a:bodyPr/>
          <a:lstStyle/>
          <a:p>
            <a:fld id="{2526BEBD-1B0B-4541-BA15-AC8387EE134D}" type="slidenum">
              <a:rPr lang="en-US" smtClean="0"/>
              <a:t>6</a:t>
            </a:fld>
            <a:endParaRPr lang="en-US"/>
          </a:p>
        </p:txBody>
      </p:sp>
    </p:spTree>
    <p:extLst>
      <p:ext uri="{BB962C8B-B14F-4D97-AF65-F5344CB8AC3E}">
        <p14:creationId xmlns:p14="http://schemas.microsoft.com/office/powerpoint/2010/main" val="16441363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http://thinkforfitness.com/wp-content/uploads/2012/06/Hitting-the-Wall.png</a:t>
            </a:r>
          </a:p>
        </p:txBody>
      </p:sp>
      <p:sp>
        <p:nvSpPr>
          <p:cNvPr id="4" name="Slide Number Placeholder 3"/>
          <p:cNvSpPr>
            <a:spLocks noGrp="1"/>
          </p:cNvSpPr>
          <p:nvPr>
            <p:ph type="sldNum" sz="quarter" idx="10"/>
          </p:nvPr>
        </p:nvSpPr>
        <p:spPr/>
        <p:txBody>
          <a:bodyPr/>
          <a:lstStyle/>
          <a:p>
            <a:fld id="{2526BEBD-1B0B-4541-BA15-AC8387EE134D}" type="slidenum">
              <a:rPr lang="en-US" smtClean="0"/>
              <a:t>7</a:t>
            </a:fld>
            <a:endParaRPr lang="en-US"/>
          </a:p>
        </p:txBody>
      </p:sp>
    </p:spTree>
    <p:extLst>
      <p:ext uri="{BB962C8B-B14F-4D97-AF65-F5344CB8AC3E}">
        <p14:creationId xmlns:p14="http://schemas.microsoft.com/office/powerpoint/2010/main" val="2948610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2800" dirty="0"/>
              <a:t>“On average, every corporate job opening attracts 250 resumes”</a:t>
            </a:r>
          </a:p>
          <a:p>
            <a:pPr lvl="1">
              <a:buFont typeface="Arial" panose="020B0604020202020204" pitchFamily="34" charset="0"/>
              <a:buChar char="•"/>
            </a:pPr>
            <a:r>
              <a:rPr lang="en-US" sz="2800" dirty="0"/>
              <a:t>A little healthy competition, anyone? </a:t>
            </a:r>
          </a:p>
          <a:p>
            <a:pPr>
              <a:buFont typeface="Arial" panose="020B0604020202020204" pitchFamily="34" charset="0"/>
              <a:buChar char="•"/>
            </a:pPr>
            <a:r>
              <a:rPr lang="en-US" sz="2800" dirty="0"/>
              <a:t>“Only 4 to 6 of these people will be called for an interview, and only 1 of those will be offered a job.”</a:t>
            </a:r>
          </a:p>
          <a:p>
            <a:pPr>
              <a:buFont typeface="Arial" panose="020B0604020202020204" pitchFamily="34" charset="0"/>
              <a:buChar char="•"/>
            </a:pPr>
            <a:r>
              <a:rPr lang="en-US" sz="2800" dirty="0"/>
              <a:t>What about the 244-246 other people?   </a:t>
            </a:r>
          </a:p>
          <a:p>
            <a:pPr>
              <a:buFont typeface="Arial" panose="020B0604020202020204" pitchFamily="34" charset="0"/>
              <a:buChar char="•"/>
            </a:pPr>
            <a:r>
              <a:rPr lang="en-US" sz="2800" dirty="0"/>
              <a:t>One possible reason: </a:t>
            </a:r>
            <a:r>
              <a:rPr lang="en-US" sz="2800" b="1" dirty="0"/>
              <a:t>a </a:t>
            </a:r>
            <a:r>
              <a:rPr lang="en-US" sz="2800" b="1" dirty="0" err="1"/>
              <a:t>festeringly</a:t>
            </a:r>
            <a:r>
              <a:rPr lang="en-US" sz="2800" b="1" dirty="0"/>
              <a:t>-bad resume </a:t>
            </a:r>
            <a:r>
              <a:rPr lang="en-US" sz="2800" dirty="0"/>
              <a:t>(or, maybe, just an “average” one)</a:t>
            </a:r>
          </a:p>
          <a:p>
            <a:pPr>
              <a:buFont typeface="Arial" panose="020B0604020202020204" pitchFamily="34" charset="0"/>
              <a:buChar char="•"/>
            </a:pPr>
            <a:r>
              <a:rPr lang="en-US" sz="2800" dirty="0"/>
              <a:t>Let’s make yours . . . not that</a:t>
            </a:r>
            <a:endParaRPr lang="en-US" dirty="0"/>
          </a:p>
          <a:p>
            <a:endParaRPr lang="en-US" dirty="0"/>
          </a:p>
          <a:p>
            <a:r>
              <a:rPr lang="en-US" dirty="0"/>
              <a:t>Source:</a:t>
            </a:r>
            <a:r>
              <a:rPr lang="en-US" baseline="0" dirty="0"/>
              <a:t> http://www.inc.com/peter-economy/19-interesting-hiring-statistics-you-should-know.html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Image from pixabay.com </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8</a:t>
            </a:fld>
            <a:endParaRPr lang="en-US"/>
          </a:p>
        </p:txBody>
      </p:sp>
    </p:spTree>
    <p:extLst>
      <p:ext uri="{BB962C8B-B14F-4D97-AF65-F5344CB8AC3E}">
        <p14:creationId xmlns:p14="http://schemas.microsoft.com/office/powerpoint/2010/main" val="15832310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a:t>
            </a:r>
            <a:r>
              <a:rPr lang="en-US" baseline="0" dirty="0"/>
              <a:t> “We’re going to be sharing our resumes so that we can see what works and get a few ideas for future revisions.”</a:t>
            </a:r>
          </a:p>
          <a:p>
            <a:r>
              <a:rPr lang="en-US" baseline="0" dirty="0"/>
              <a:t>-Read instruction\s aloud</a:t>
            </a:r>
          </a:p>
          <a:p>
            <a:r>
              <a:rPr lang="en-US" baseline="0" dirty="0"/>
              <a:t>-Explain how students will award points (using tokens? Written on the board next to each resume?)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-Be sure to emphasize that this is meant as an opportunity to see what </a:t>
            </a:r>
            <a:r>
              <a:rPr lang="en-US" i="1" dirty="0"/>
              <a:t>works</a:t>
            </a:r>
            <a:r>
              <a:rPr lang="en-US" dirty="0"/>
              <a:t> about resumes – and not to harshly criticize them.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You could say, “</a:t>
            </a:r>
            <a:r>
              <a:rPr lang="en-US" sz="1200" dirty="0"/>
              <a:t>Approach this activity with tact and open-mindedness, and it will be informative and constructive.”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-Tell students to leave resumes at the front of class after the activity is completed.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-Most points wins bragging rights for the week (or optional</a:t>
            </a:r>
            <a:r>
              <a:rPr lang="en-US" sz="1200" baseline="0" dirty="0"/>
              <a:t> prize)</a:t>
            </a:r>
            <a:r>
              <a:rPr lang="en-US" sz="1200"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en-US" dirty="0"/>
              <a:t>Optional:</a:t>
            </a:r>
          </a:p>
          <a:p>
            <a:r>
              <a:rPr lang="en-US" dirty="0"/>
              <a:t>-Bring magnets if you have them, to put resumes on the board. If not, arrange</a:t>
            </a:r>
            <a:r>
              <a:rPr lang="en-US" baseline="0" dirty="0"/>
              <a:t> them in rows on a table.</a:t>
            </a:r>
            <a:endParaRPr lang="en-US" dirty="0"/>
          </a:p>
          <a:p>
            <a:r>
              <a:rPr lang="en-US" dirty="0"/>
              <a:t>-Bring 3</a:t>
            </a:r>
            <a:r>
              <a:rPr lang="en-US" baseline="0" dirty="0"/>
              <a:t> tokens (or stickers or pennies) for each class member to award as points</a:t>
            </a:r>
            <a:endParaRPr lang="en-US" dirty="0"/>
          </a:p>
          <a:p>
            <a:r>
              <a:rPr lang="en-US" dirty="0"/>
              <a:t>-Bring a prize for the winner</a:t>
            </a:r>
          </a:p>
          <a:p>
            <a:r>
              <a:rPr lang="en-US" dirty="0"/>
              <a:t>-If students haven’t brought their resumes, or you don’t think they’re ready to share, you could use example</a:t>
            </a:r>
            <a:r>
              <a:rPr lang="en-US" baseline="0" dirty="0"/>
              <a:t> resumes in slides 10-24</a:t>
            </a:r>
            <a:endParaRPr lang="en-US" dirty="0"/>
          </a:p>
          <a:p>
            <a:endParaRPr lang="en-US" dirty="0"/>
          </a:p>
          <a:p>
            <a:r>
              <a:rPr lang="en-US" dirty="0"/>
              <a:t>Time: about 5-8 minutes to judge</a:t>
            </a:r>
            <a:r>
              <a:rPr lang="en-US" baseline="0" dirty="0"/>
              <a:t> and discuss (next slide)</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9</a:t>
            </a:fld>
            <a:endParaRPr lang="en-US"/>
          </a:p>
        </p:txBody>
      </p:sp>
    </p:spTree>
    <p:extLst>
      <p:ext uri="{BB962C8B-B14F-4D97-AF65-F5344CB8AC3E}">
        <p14:creationId xmlns:p14="http://schemas.microsoft.com/office/powerpoint/2010/main" val="1677055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39582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33010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02965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5402968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10991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1646616"/>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049900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78850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30902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72845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05168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960589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629394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509820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5704443"/>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9369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1637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99087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667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88801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8385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78169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8/2/2016</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79885680"/>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8/2/2016</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38026442"/>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vmlDrawing" Target="../drawings/vmlDrawing1.vml"/><Relationship Id="rId6" Type="http://schemas.openxmlformats.org/officeDocument/2006/relationships/image" Target="../media/image12.emf"/><Relationship Id="rId5" Type="http://schemas.openxmlformats.org/officeDocument/2006/relationships/oleObject" Target="../embeddings/oleObject1.bin"/><Relationship Id="rId4" Type="http://schemas.openxmlformats.org/officeDocument/2006/relationships/image" Target="../media/image13.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vmlDrawing" Target="../drawings/vmlDrawing2.vml"/><Relationship Id="rId6" Type="http://schemas.openxmlformats.org/officeDocument/2006/relationships/image" Target="../media/image14.emf"/><Relationship Id="rId5" Type="http://schemas.openxmlformats.org/officeDocument/2006/relationships/oleObject" Target="../embeddings/oleObject2.bin"/><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vmlDrawing" Target="../drawings/vmlDrawing3.vml"/><Relationship Id="rId6" Type="http://schemas.openxmlformats.org/officeDocument/2006/relationships/image" Target="../media/image15.emf"/><Relationship Id="rId5" Type="http://schemas.openxmlformats.org/officeDocument/2006/relationships/oleObject" Target="../embeddings/oleObject3.bin"/><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vmlDrawing" Target="../drawings/vmlDrawing4.vml"/><Relationship Id="rId6" Type="http://schemas.openxmlformats.org/officeDocument/2006/relationships/image" Target="../media/image16.emf"/><Relationship Id="rId5" Type="http://schemas.openxmlformats.org/officeDocument/2006/relationships/oleObject" Target="../embeddings/oleObject4.bin"/><Relationship Id="rId4" Type="http://schemas.openxmlformats.org/officeDocument/2006/relationships/image" Target="../media/image13.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vmlDrawing" Target="../drawings/vmlDrawing5.vml"/><Relationship Id="rId6" Type="http://schemas.openxmlformats.org/officeDocument/2006/relationships/image" Target="../media/image17.emf"/><Relationship Id="rId5" Type="http://schemas.openxmlformats.org/officeDocument/2006/relationships/oleObject" Target="../embeddings/oleObject5.bin"/><Relationship Id="rId4" Type="http://schemas.openxmlformats.org/officeDocument/2006/relationships/image" Target="../media/image13.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vmlDrawing" Target="../drawings/vmlDrawing6.vml"/><Relationship Id="rId6" Type="http://schemas.openxmlformats.org/officeDocument/2006/relationships/image" Target="../media/image18.emf"/><Relationship Id="rId5" Type="http://schemas.openxmlformats.org/officeDocument/2006/relationships/oleObject" Target="../embeddings/oleObject6.bin"/><Relationship Id="rId4" Type="http://schemas.openxmlformats.org/officeDocument/2006/relationships/image" Target="../media/image13.jpeg"/></Relationships>
</file>

<file path=ppt/slides/_rels/slide2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19.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vmlDrawing" Target="../drawings/vmlDrawing7.vml"/><Relationship Id="rId6" Type="http://schemas.openxmlformats.org/officeDocument/2006/relationships/image" Target="../media/image20.emf"/><Relationship Id="rId5" Type="http://schemas.openxmlformats.org/officeDocument/2006/relationships/oleObject" Target="../embeddings/oleObject7.bin"/><Relationship Id="rId4" Type="http://schemas.openxmlformats.org/officeDocument/2006/relationships/image" Target="../media/image13.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xml"/><Relationship Id="rId1" Type="http://schemas.openxmlformats.org/officeDocument/2006/relationships/vmlDrawing" Target="../drawings/vmlDrawing8.vml"/><Relationship Id="rId6" Type="http://schemas.openxmlformats.org/officeDocument/2006/relationships/image" Target="../media/image21.emf"/><Relationship Id="rId5" Type="http://schemas.openxmlformats.org/officeDocument/2006/relationships/oleObject" Target="../embeddings/oleObject8.bin"/><Relationship Id="rId4" Type="http://schemas.openxmlformats.org/officeDocument/2006/relationships/image" Target="../media/image13.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xml"/><Relationship Id="rId1" Type="http://schemas.openxmlformats.org/officeDocument/2006/relationships/vmlDrawing" Target="../drawings/vmlDrawing9.vml"/><Relationship Id="rId6" Type="http://schemas.openxmlformats.org/officeDocument/2006/relationships/image" Target="../media/image22.emf"/><Relationship Id="rId5" Type="http://schemas.openxmlformats.org/officeDocument/2006/relationships/oleObject" Target="../embeddings/oleObject9.bin"/><Relationship Id="rId4" Type="http://schemas.openxmlformats.org/officeDocument/2006/relationships/image" Target="../media/image13.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xml"/><Relationship Id="rId1" Type="http://schemas.openxmlformats.org/officeDocument/2006/relationships/vmlDrawing" Target="../drawings/vmlDrawing10.vml"/><Relationship Id="rId6" Type="http://schemas.openxmlformats.org/officeDocument/2006/relationships/image" Target="../media/image23.emf"/><Relationship Id="rId5" Type="http://schemas.openxmlformats.org/officeDocument/2006/relationships/oleObject" Target="../embeddings/oleObject10.bin"/><Relationship Id="rId4" Type="http://schemas.openxmlformats.org/officeDocument/2006/relationships/image" Target="../media/image13.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5.xml"/><Relationship Id="rId1" Type="http://schemas.openxmlformats.org/officeDocument/2006/relationships/vmlDrawing" Target="../drawings/vmlDrawing11.vml"/><Relationship Id="rId6" Type="http://schemas.openxmlformats.org/officeDocument/2006/relationships/image" Target="../media/image24.emf"/><Relationship Id="rId5" Type="http://schemas.openxmlformats.org/officeDocument/2006/relationships/oleObject" Target="../embeddings/oleObject11.bin"/><Relationship Id="rId4" Type="http://schemas.openxmlformats.org/officeDocument/2006/relationships/image" Target="../media/image13.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5.xml"/><Relationship Id="rId1" Type="http://schemas.openxmlformats.org/officeDocument/2006/relationships/vmlDrawing" Target="../drawings/vmlDrawing12.vml"/><Relationship Id="rId6" Type="http://schemas.openxmlformats.org/officeDocument/2006/relationships/image" Target="../media/image25.emf"/><Relationship Id="rId5" Type="http://schemas.openxmlformats.org/officeDocument/2006/relationships/oleObject" Target="../embeddings/oleObject12.bin"/><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26.jpeg"/></Relationships>
</file>

<file path=ppt/slides/_rels/slide3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27.jpeg"/></Relationships>
</file>

<file path=ppt/slides/_rels/slide3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33.xml"/><Relationship Id="rId1" Type="http://schemas.openxmlformats.org/officeDocument/2006/relationships/slideLayout" Target="../slideLayouts/slideLayout13.xml"/><Relationship Id="rId5" Type="http://schemas.microsoft.com/office/2007/relationships/hdphoto" Target="../media/hdphoto2.wdp"/><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4.png"/><Relationship Id="rId2" Type="http://schemas.openxmlformats.org/officeDocument/2006/relationships/notesSlide" Target="../notesSlides/notesSlide42.xml"/><Relationship Id="rId1" Type="http://schemas.openxmlformats.org/officeDocument/2006/relationships/slideLayout" Target="../slideLayouts/slideLayout13.xml"/><Relationship Id="rId6" Type="http://schemas.microsoft.com/office/2007/relationships/hdphoto" Target="../media/hdphoto4.wdp"/><Relationship Id="rId5" Type="http://schemas.openxmlformats.org/officeDocument/2006/relationships/image" Target="../media/image36.png"/><Relationship Id="rId4" Type="http://schemas.microsoft.com/office/2007/relationships/hdphoto" Target="../media/hdphoto3.wdp"/></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hyperlink" Target="https://www.resumeedge.com/" TargetMode="External"/><Relationship Id="rId2" Type="http://schemas.openxmlformats.org/officeDocument/2006/relationships/notesSlide" Target="../notesSlides/notesSlide46.xml"/><Relationship Id="rId1" Type="http://schemas.openxmlformats.org/officeDocument/2006/relationships/slideLayout" Target="../slideLayouts/slideLayout13.xml"/><Relationship Id="rId5" Type="http://schemas.openxmlformats.org/officeDocument/2006/relationships/hyperlink" Target="https://www.myperfectresume.com/" TargetMode="External"/><Relationship Id="rId4" Type="http://schemas.openxmlformats.org/officeDocument/2006/relationships/hyperlink" Target="http://www.girafferesume.com/"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3.xml"/><Relationship Id="rId1" Type="http://schemas.openxmlformats.org/officeDocument/2006/relationships/video" Target="https://www.youtube.com/embed/fv34DbeXDek" TargetMode="External"/><Relationship Id="rId4" Type="http://schemas.openxmlformats.org/officeDocument/2006/relationships/image" Target="../media/image3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3" Type="http://schemas.openxmlformats.org/officeDocument/2006/relationships/hyperlink" Target="http://career.virginia.edu/resumes" TargetMode="External"/><Relationship Id="rId2" Type="http://schemas.openxmlformats.org/officeDocument/2006/relationships/notesSlide" Target="../notesSlides/notesSlide56.xml"/><Relationship Id="rId1" Type="http://schemas.openxmlformats.org/officeDocument/2006/relationships/slideLayout" Target="../slideLayouts/slideLayout13.xml"/><Relationship Id="rId6" Type="http://schemas.openxmlformats.org/officeDocument/2006/relationships/hyperlink" Target="https://ucs.byu.edu/cover-letters" TargetMode="External"/><Relationship Id="rId5" Type="http://schemas.openxmlformats.org/officeDocument/2006/relationships/hyperlink" Target="https://ucs.byu.edu/resumes" TargetMode="External"/><Relationship Id="rId4" Type="http://schemas.openxmlformats.org/officeDocument/2006/relationships/hyperlink" Target="https://owl.english.purdue.edu/owl/resource/642/01/"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3" Type="http://schemas.openxmlformats.org/officeDocument/2006/relationships/hyperlink" Target="http://www.forbes.com/pictures/eglj45jhe/why-should-i-hire-you/" TargetMode="External"/><Relationship Id="rId7" Type="http://schemas.openxmlformats.org/officeDocument/2006/relationships/hyperlink" Target="http://www.inc.com/jt-odonnell/7-intense-interview-questions-you-need-to-answer-correctly.html" TargetMode="External"/><Relationship Id="rId2" Type="http://schemas.openxmlformats.org/officeDocument/2006/relationships/notesSlide" Target="../notesSlides/notesSlide57.xml"/><Relationship Id="rId1" Type="http://schemas.openxmlformats.org/officeDocument/2006/relationships/slideLayout" Target="../slideLayouts/slideLayout13.xml"/><Relationship Id="rId6" Type="http://schemas.openxmlformats.org/officeDocument/2006/relationships/hyperlink" Target="http://www.careercast.com/career-news/10-toughest-interview-questions-%E2%80%93-and-how-answer-them" TargetMode="External"/><Relationship Id="rId5" Type="http://schemas.openxmlformats.org/officeDocument/2006/relationships/hyperlink" Target="http://www.businessinsider.com/hard-interview-questions-2016-2-25" TargetMode="External"/><Relationship Id="rId4" Type="http://schemas.openxmlformats.org/officeDocument/2006/relationships/hyperlink" Target="http://hiring.monster.com/hr/hr-best-practices/small-business/conducting-an-interview/toughest-interview-questions.aspx" TargetMode="External"/></Relationships>
</file>

<file path=ppt/slides/_rels/slide61.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jpe"/><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224" y="0"/>
            <a:ext cx="609935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944183" y="1287865"/>
            <a:ext cx="5151817" cy="4273170"/>
          </a:xfrm>
          <a:prstGeom prst="rect">
            <a:avLst/>
          </a:prstGeom>
        </p:spPr>
      </p:pic>
      <p:sp>
        <p:nvSpPr>
          <p:cNvPr id="2" name="Title 1"/>
          <p:cNvSpPr>
            <a:spLocks noGrp="1"/>
          </p:cNvSpPr>
          <p:nvPr>
            <p:ph type="ctrTitle"/>
          </p:nvPr>
        </p:nvSpPr>
        <p:spPr>
          <a:xfrm>
            <a:off x="6941573" y="758952"/>
            <a:ext cx="3738617" cy="4041648"/>
          </a:xfrm>
        </p:spPr>
        <p:txBody>
          <a:bodyPr>
            <a:normAutofit/>
          </a:bodyPr>
          <a:lstStyle/>
          <a:p>
            <a:r>
              <a:rPr lang="en-US" sz="6600" dirty="0"/>
              <a:t>Sell Your Skills</a:t>
            </a:r>
          </a:p>
        </p:txBody>
      </p:sp>
      <p:sp>
        <p:nvSpPr>
          <p:cNvPr id="3" name="Subtitle 2"/>
          <p:cNvSpPr>
            <a:spLocks noGrp="1"/>
          </p:cNvSpPr>
          <p:nvPr>
            <p:ph type="subTitle" idx="1"/>
          </p:nvPr>
        </p:nvSpPr>
        <p:spPr>
          <a:xfrm>
            <a:off x="6927095" y="4800600"/>
            <a:ext cx="3753096" cy="1691640"/>
          </a:xfrm>
        </p:spPr>
        <p:txBody>
          <a:bodyPr>
            <a:normAutofit/>
          </a:bodyPr>
          <a:lstStyle/>
          <a:p>
            <a:r>
              <a:rPr lang="en-US" sz="2000" dirty="0">
                <a:solidFill>
                  <a:schemeClr val="tx1">
                    <a:lumMod val="85000"/>
                  </a:schemeClr>
                </a:solidFill>
              </a:rPr>
              <a:t>Getting the job</a:t>
            </a:r>
          </a:p>
        </p:txBody>
      </p:sp>
    </p:spTree>
    <p:extLst>
      <p:ext uri="{BB962C8B-B14F-4D97-AF65-F5344CB8AC3E}">
        <p14:creationId xmlns:p14="http://schemas.microsoft.com/office/powerpoint/2010/main" val="158110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Reflection</a:t>
            </a:r>
          </a:p>
        </p:txBody>
      </p:sp>
      <p:sp>
        <p:nvSpPr>
          <p:cNvPr id="3" name="Content Placeholder 2"/>
          <p:cNvSpPr>
            <a:spLocks noGrp="1"/>
          </p:cNvSpPr>
          <p:nvPr>
            <p:ph idx="1"/>
          </p:nvPr>
        </p:nvSpPr>
        <p:spPr>
          <a:xfrm>
            <a:off x="1097280" y="2023962"/>
            <a:ext cx="4160520" cy="3845131"/>
          </a:xfrm>
        </p:spPr>
        <p:txBody>
          <a:bodyPr>
            <a:normAutofit/>
          </a:bodyPr>
          <a:lstStyle/>
          <a:p>
            <a:r>
              <a:rPr lang="en-US" sz="3200" dirty="0"/>
              <a:t>Who won and why?</a:t>
            </a:r>
          </a:p>
          <a:p>
            <a:r>
              <a:rPr lang="en-US" sz="3200" dirty="0"/>
              <a:t>Based on what you just saw, what are some “best practices” when it comes to résumés?</a:t>
            </a:r>
          </a:p>
        </p:txBody>
      </p:sp>
      <p:pic>
        <p:nvPicPr>
          <p:cNvPr id="4" name="Picture 3"/>
          <p:cNvPicPr>
            <a:picLocks noChangeAspect="1"/>
          </p:cNvPicPr>
          <p:nvPr/>
        </p:nvPicPr>
        <p:blipFill>
          <a:blip r:embed="rId3"/>
          <a:stretch>
            <a:fillRect/>
          </a:stretch>
        </p:blipFill>
        <p:spPr>
          <a:xfrm>
            <a:off x="5977755" y="0"/>
            <a:ext cx="5299845" cy="6858000"/>
          </a:xfrm>
          <a:prstGeom prst="rect">
            <a:avLst/>
          </a:prstGeom>
          <a:ln>
            <a:solidFill>
              <a:schemeClr val="accent1"/>
            </a:solidFill>
          </a:ln>
          <a:effectLst>
            <a:outerShdw blurRad="50800" dist="50800" dir="5400000" sx="2000" sy="2000" algn="ctr" rotWithShape="0">
              <a:srgbClr val="000000">
                <a:alpha val="43137"/>
              </a:srgbClr>
            </a:outerShdw>
          </a:effectLst>
        </p:spPr>
      </p:pic>
    </p:spTree>
    <p:extLst>
      <p:ext uri="{BB962C8B-B14F-4D97-AF65-F5344CB8AC3E}">
        <p14:creationId xmlns:p14="http://schemas.microsoft.com/office/powerpoint/2010/main" val="2767660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1820" y="-22411"/>
            <a:ext cx="10843709" cy="6880411"/>
          </a:xfrm>
          <a:prstGeom prst="rect">
            <a:avLst/>
          </a:prstGeom>
        </p:spPr>
      </p:pic>
    </p:spTree>
    <p:extLst>
      <p:ext uri="{BB962C8B-B14F-4D97-AF65-F5344CB8AC3E}">
        <p14:creationId xmlns:p14="http://schemas.microsoft.com/office/powerpoint/2010/main" val="2039791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365760"/>
            <a:ext cx="9857232" cy="1325562"/>
          </a:xfrm>
        </p:spPr>
        <p:txBody>
          <a:bodyPr/>
          <a:lstStyle/>
          <a:p>
            <a:r>
              <a:rPr lang="en-US" dirty="0"/>
              <a:t>Expert advice</a:t>
            </a:r>
          </a:p>
        </p:txBody>
      </p:sp>
      <p:sp>
        <p:nvSpPr>
          <p:cNvPr id="3" name="Content Placeholder 2"/>
          <p:cNvSpPr>
            <a:spLocks noGrp="1"/>
          </p:cNvSpPr>
          <p:nvPr>
            <p:ph idx="1"/>
          </p:nvPr>
        </p:nvSpPr>
        <p:spPr>
          <a:xfrm>
            <a:off x="1097280" y="2023962"/>
            <a:ext cx="4160520" cy="3845131"/>
          </a:xfrm>
        </p:spPr>
        <p:txBody>
          <a:bodyPr>
            <a:normAutofit/>
          </a:bodyPr>
          <a:lstStyle/>
          <a:p>
            <a:pPr marL="0" indent="0">
              <a:buNone/>
            </a:pPr>
            <a:r>
              <a:rPr lang="en-US" sz="3200" dirty="0"/>
              <a:t>Use headings</a:t>
            </a:r>
          </a:p>
          <a:p>
            <a:pPr lvl="2"/>
            <a:r>
              <a:rPr lang="en-US" sz="3200" dirty="0"/>
              <a:t>Education</a:t>
            </a:r>
          </a:p>
          <a:p>
            <a:pPr lvl="2"/>
            <a:r>
              <a:rPr lang="en-US" sz="3200" dirty="0"/>
              <a:t>Work Experience</a:t>
            </a:r>
          </a:p>
          <a:p>
            <a:pPr lvl="2"/>
            <a:r>
              <a:rPr lang="en-US" sz="3200" dirty="0"/>
              <a:t>Honors and Achievements</a:t>
            </a:r>
          </a:p>
        </p:txBody>
      </p:sp>
      <p:pic>
        <p:nvPicPr>
          <p:cNvPr id="4" name="Picture 3"/>
          <p:cNvPicPr>
            <a:picLocks noChangeAspect="1"/>
          </p:cNvPicPr>
          <p:nvPr/>
        </p:nvPicPr>
        <p:blipFill>
          <a:blip r:embed="rId3"/>
          <a:stretch>
            <a:fillRect/>
          </a:stretch>
        </p:blipFill>
        <p:spPr>
          <a:xfrm>
            <a:off x="5784118" y="-1473799"/>
            <a:ext cx="9499810" cy="12292755"/>
          </a:xfrm>
          <a:prstGeom prst="rect">
            <a:avLst/>
          </a:prstGeom>
          <a:ln>
            <a:solidFill>
              <a:schemeClr val="accent1"/>
            </a:solidFill>
          </a:ln>
          <a:effectLst>
            <a:outerShdw blurRad="50800" dist="50800" dir="5400000" sx="2000" sy="2000" algn="ctr" rotWithShape="0">
              <a:srgbClr val="000000">
                <a:alpha val="43137"/>
              </a:srgbClr>
            </a:outerShdw>
          </a:effectLst>
        </p:spPr>
      </p:pic>
    </p:spTree>
    <p:extLst>
      <p:ext uri="{BB962C8B-B14F-4D97-AF65-F5344CB8AC3E}">
        <p14:creationId xmlns:p14="http://schemas.microsoft.com/office/powerpoint/2010/main" val="1588608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329" y="365760"/>
            <a:ext cx="10403183" cy="1325562"/>
          </a:xfrm>
        </p:spPr>
        <p:txBody>
          <a:bodyPr/>
          <a:lstStyle/>
          <a:p>
            <a:r>
              <a:rPr lang="en-US" dirty="0"/>
              <a:t>Expert advice</a:t>
            </a:r>
          </a:p>
        </p:txBody>
      </p:sp>
      <p:sp>
        <p:nvSpPr>
          <p:cNvPr id="3" name="Content Placeholder 2"/>
          <p:cNvSpPr>
            <a:spLocks noGrp="1"/>
          </p:cNvSpPr>
          <p:nvPr>
            <p:ph idx="1"/>
          </p:nvPr>
        </p:nvSpPr>
        <p:spPr>
          <a:xfrm>
            <a:off x="551329" y="2023962"/>
            <a:ext cx="4513831" cy="3845131"/>
          </a:xfrm>
        </p:spPr>
        <p:txBody>
          <a:bodyPr>
            <a:normAutofit fontScale="92500"/>
          </a:bodyPr>
          <a:lstStyle/>
          <a:p>
            <a:pPr marL="274320" indent="-457200"/>
            <a:r>
              <a:rPr lang="en-US" sz="3200" dirty="0"/>
              <a:t>List the most relevant section first (Education or Work Experience)</a:t>
            </a:r>
          </a:p>
          <a:p>
            <a:pPr marL="274320" indent="-457200"/>
            <a:r>
              <a:rPr lang="en-US" sz="3200" dirty="0"/>
              <a:t>List your most significant job duties first, starting each line with a strong verb</a:t>
            </a:r>
          </a:p>
        </p:txBody>
      </p:sp>
      <p:pic>
        <p:nvPicPr>
          <p:cNvPr id="5" name="Picture 4"/>
          <p:cNvPicPr>
            <a:picLocks noChangeAspect="1"/>
          </p:cNvPicPr>
          <p:nvPr/>
        </p:nvPicPr>
        <p:blipFill>
          <a:blip r:embed="rId3"/>
          <a:stretch>
            <a:fillRect/>
          </a:stretch>
        </p:blipFill>
        <p:spPr>
          <a:xfrm>
            <a:off x="451691" y="113605"/>
            <a:ext cx="10234423" cy="6611997"/>
          </a:xfrm>
          <a:prstGeom prst="rect">
            <a:avLst/>
          </a:prstGeom>
        </p:spPr>
      </p:pic>
    </p:spTree>
    <p:extLst>
      <p:ext uri="{BB962C8B-B14F-4D97-AF65-F5344CB8AC3E}">
        <p14:creationId xmlns:p14="http://schemas.microsoft.com/office/powerpoint/2010/main" val="1799242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9247" y="365760"/>
            <a:ext cx="10255265" cy="1325562"/>
          </a:xfrm>
        </p:spPr>
        <p:txBody>
          <a:bodyPr/>
          <a:lstStyle/>
          <a:p>
            <a:r>
              <a:rPr lang="en-US" dirty="0"/>
              <a:t>Expert advice</a:t>
            </a:r>
          </a:p>
        </p:txBody>
      </p:sp>
      <p:sp>
        <p:nvSpPr>
          <p:cNvPr id="3" name="Content Placeholder 2"/>
          <p:cNvSpPr>
            <a:spLocks noGrp="1"/>
          </p:cNvSpPr>
          <p:nvPr>
            <p:ph idx="1"/>
          </p:nvPr>
        </p:nvSpPr>
        <p:spPr>
          <a:xfrm>
            <a:off x="699247" y="2023962"/>
            <a:ext cx="4558553" cy="3845131"/>
          </a:xfrm>
        </p:spPr>
        <p:txBody>
          <a:bodyPr>
            <a:normAutofit/>
          </a:bodyPr>
          <a:lstStyle/>
          <a:p>
            <a:r>
              <a:rPr lang="en-US" sz="3200" dirty="0"/>
              <a:t>Use one font type (or maybe 2)</a:t>
            </a:r>
          </a:p>
          <a:p>
            <a:r>
              <a:rPr lang="en-US" sz="3200" dirty="0"/>
              <a:t>Use bold, italics, bullets, and spacing to make information accessible</a:t>
            </a:r>
          </a:p>
        </p:txBody>
      </p:sp>
      <p:pic>
        <p:nvPicPr>
          <p:cNvPr id="4" name="Picture 3"/>
          <p:cNvPicPr>
            <a:picLocks noChangeAspect="1"/>
          </p:cNvPicPr>
          <p:nvPr/>
        </p:nvPicPr>
        <p:blipFill>
          <a:blip r:embed="rId3"/>
          <a:stretch>
            <a:fillRect/>
          </a:stretch>
        </p:blipFill>
        <p:spPr>
          <a:xfrm>
            <a:off x="5432613" y="-1427326"/>
            <a:ext cx="8305800" cy="10747706"/>
          </a:xfrm>
          <a:prstGeom prst="rect">
            <a:avLst/>
          </a:prstGeom>
          <a:ln>
            <a:solidFill>
              <a:schemeClr val="accent1"/>
            </a:solidFill>
          </a:ln>
          <a:effectLst>
            <a:outerShdw blurRad="50800" dist="50800" dir="5400000" sx="2000" sy="2000" algn="ctr" rotWithShape="0">
              <a:srgbClr val="000000">
                <a:alpha val="43137"/>
              </a:srgbClr>
            </a:outerShdw>
          </a:effectLst>
        </p:spPr>
      </p:pic>
    </p:spTree>
    <p:extLst>
      <p:ext uri="{BB962C8B-B14F-4D97-AF65-F5344CB8AC3E}">
        <p14:creationId xmlns:p14="http://schemas.microsoft.com/office/powerpoint/2010/main" val="398190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75" y="365760"/>
            <a:ext cx="10846937" cy="1325562"/>
          </a:xfrm>
        </p:spPr>
        <p:txBody>
          <a:bodyPr/>
          <a:lstStyle/>
          <a:p>
            <a:r>
              <a:rPr lang="en-US" dirty="0"/>
              <a:t>But wait…there’s more!</a:t>
            </a:r>
          </a:p>
        </p:txBody>
      </p:sp>
      <p:sp>
        <p:nvSpPr>
          <p:cNvPr id="4" name="Content Placeholder 3"/>
          <p:cNvSpPr>
            <a:spLocks noGrp="1"/>
          </p:cNvSpPr>
          <p:nvPr>
            <p:ph sz="half" idx="1"/>
          </p:nvPr>
        </p:nvSpPr>
        <p:spPr>
          <a:xfrm>
            <a:off x="7963683" y="1691322"/>
            <a:ext cx="2990829" cy="4237039"/>
          </a:xfrm>
        </p:spPr>
        <p:txBody>
          <a:bodyPr>
            <a:normAutofit/>
          </a:bodyPr>
          <a:lstStyle/>
          <a:p>
            <a:pPr marL="91440" lvl="1">
              <a:buNone/>
            </a:pPr>
            <a:r>
              <a:rPr lang="en-US" sz="2800" dirty="0"/>
              <a:t>Résumés have layers.</a:t>
            </a:r>
          </a:p>
          <a:p>
            <a:pPr marL="91440" lvl="1">
              <a:buNone/>
            </a:pPr>
            <a:r>
              <a:rPr lang="en-US" sz="2800" dirty="0"/>
              <a:t>Résumés should be:</a:t>
            </a:r>
          </a:p>
          <a:p>
            <a:pPr lvl="1"/>
            <a:r>
              <a:rPr lang="en-US" sz="2800" dirty="0"/>
              <a:t>Good-looking</a:t>
            </a:r>
          </a:p>
          <a:p>
            <a:pPr lvl="1"/>
            <a:r>
              <a:rPr lang="en-US" sz="2800" dirty="0"/>
              <a:t>Tailor-made</a:t>
            </a:r>
          </a:p>
          <a:p>
            <a:endParaRPr lang="en-US" dirty="0"/>
          </a:p>
          <a:p>
            <a:endParaRPr lang="en-US" dirty="0"/>
          </a:p>
          <a:p>
            <a:endParaRPr lang="en-US" dirty="0"/>
          </a:p>
        </p:txBody>
      </p:sp>
      <p:pic>
        <p:nvPicPr>
          <p:cNvPr id="1026" name="Picture 2" descr="https://farm8.staticflickr.com/7607/16909544628_8260dcb7a8_o_d.jp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0" y="1691322"/>
            <a:ext cx="7752056" cy="4608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3219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Effect transition="in" filter="fade">
                                      <p:cBhvr>
                                        <p:cTn id="16"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8988" y="445823"/>
            <a:ext cx="5889770" cy="1325562"/>
          </a:xfrm>
        </p:spPr>
        <p:txBody>
          <a:bodyPr/>
          <a:lstStyle/>
          <a:p>
            <a:pPr algn="ctr"/>
            <a:r>
              <a:rPr lang="en-US" dirty="0"/>
              <a:t>Looking Good?</a:t>
            </a:r>
          </a:p>
        </p:txBody>
      </p:sp>
      <p:sp>
        <p:nvSpPr>
          <p:cNvPr id="3" name="Content Placeholder 2"/>
          <p:cNvSpPr>
            <a:spLocks noGrp="1"/>
          </p:cNvSpPr>
          <p:nvPr>
            <p:ph idx="1"/>
          </p:nvPr>
        </p:nvSpPr>
        <p:spPr>
          <a:xfrm>
            <a:off x="591136" y="1845734"/>
            <a:ext cx="6054362" cy="1953534"/>
          </a:xfrm>
        </p:spPr>
        <p:txBody>
          <a:bodyPr>
            <a:normAutofit lnSpcReduction="10000"/>
          </a:bodyPr>
          <a:lstStyle/>
          <a:p>
            <a:pPr marL="0" indent="0" algn="ctr">
              <a:buNone/>
            </a:pPr>
            <a:endParaRPr lang="en-US" dirty="0"/>
          </a:p>
          <a:p>
            <a:pPr marL="0" indent="0" algn="ctr">
              <a:buNone/>
            </a:pPr>
            <a:r>
              <a:rPr lang="en-US" sz="3600" dirty="0"/>
              <a:t>Readers spend an average of 10-30 seconds per résumé.</a:t>
            </a:r>
          </a:p>
        </p:txBody>
      </p:sp>
      <p:sp>
        <p:nvSpPr>
          <p:cNvPr id="4" name="TextBox 3"/>
          <p:cNvSpPr txBox="1"/>
          <p:nvPr/>
        </p:nvSpPr>
        <p:spPr>
          <a:xfrm>
            <a:off x="5178893" y="4211819"/>
            <a:ext cx="4620943" cy="2492990"/>
          </a:xfrm>
          <a:prstGeom prst="rect">
            <a:avLst/>
          </a:prstGeom>
          <a:noFill/>
        </p:spPr>
        <p:txBody>
          <a:bodyPr wrap="square" rtlCol="0">
            <a:spAutoFit/>
          </a:bodyPr>
          <a:lstStyle/>
          <a:p>
            <a:pPr marL="0" lvl="1" algn="ctr"/>
            <a:r>
              <a:rPr lang="en-US" sz="3400" dirty="0"/>
              <a:t>Imagine you’re a prospective employer with a stack of </a:t>
            </a:r>
            <a:r>
              <a:rPr lang="en-US" sz="3600" dirty="0"/>
              <a:t>résumés</a:t>
            </a:r>
            <a:r>
              <a:rPr lang="en-US" sz="3400" dirty="0"/>
              <a:t>.</a:t>
            </a:r>
          </a:p>
          <a:p>
            <a:endParaRPr lang="en-US" dirty="0"/>
          </a:p>
        </p:txBody>
      </p:sp>
      <p:pic>
        <p:nvPicPr>
          <p:cNvPr id="5" name="Picture 4"/>
          <p:cNvPicPr>
            <a:picLocks noChangeAspect="1"/>
          </p:cNvPicPr>
          <p:nvPr/>
        </p:nvPicPr>
        <p:blipFill>
          <a:blip r:embed="rId3"/>
          <a:stretch>
            <a:fillRect/>
          </a:stretch>
        </p:blipFill>
        <p:spPr>
          <a:xfrm>
            <a:off x="6898569" y="1263016"/>
            <a:ext cx="4114800" cy="2536252"/>
          </a:xfrm>
          <a:prstGeom prst="rect">
            <a:avLst/>
          </a:prstGeom>
        </p:spPr>
      </p:pic>
      <p:pic>
        <p:nvPicPr>
          <p:cNvPr id="7" name="Picture 6"/>
          <p:cNvPicPr>
            <a:picLocks noChangeAspect="1"/>
          </p:cNvPicPr>
          <p:nvPr/>
        </p:nvPicPr>
        <p:blipFill>
          <a:blip r:embed="rId4"/>
          <a:stretch>
            <a:fillRect/>
          </a:stretch>
        </p:blipFill>
        <p:spPr>
          <a:xfrm>
            <a:off x="1441233" y="4211819"/>
            <a:ext cx="3737660" cy="2492990"/>
          </a:xfrm>
          <a:prstGeom prst="rect">
            <a:avLst/>
          </a:prstGeom>
        </p:spPr>
      </p:pic>
    </p:spTree>
    <p:extLst>
      <p:ext uri="{BB962C8B-B14F-4D97-AF65-F5344CB8AC3E}">
        <p14:creationId xmlns:p14="http://schemas.microsoft.com/office/powerpoint/2010/main" val="1299778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4"/>
          <a:tile tx="0" ty="0" sx="100000" sy="100000" flip="none" algn="tl"/>
        </a:blipFill>
        <a:effectLst/>
      </p:bgPr>
    </p:bg>
    <p:spTree>
      <p:nvGrpSpPr>
        <p:cNvPr id="1" name=""/>
        <p:cNvGrpSpPr/>
        <p:nvPr/>
      </p:nvGrpSpPr>
      <p:grpSpPr>
        <a:xfrm>
          <a:off x="0" y="0"/>
          <a:ext cx="0" cy="0"/>
          <a:chOff x="0" y="0"/>
          <a:chExt cx="0" cy="0"/>
        </a:xfrm>
      </p:grpSpPr>
      <p:graphicFrame>
        <p:nvGraphicFramePr>
          <p:cNvPr id="21506" name="Object 2"/>
          <p:cNvGraphicFramePr>
            <a:graphicFrameLocks noChangeAspect="1"/>
          </p:cNvGraphicFramePr>
          <p:nvPr>
            <p:extLst>
              <p:ext uri="{D42A27DB-BD31-4B8C-83A1-F6EECF244321}">
                <p14:modId xmlns:p14="http://schemas.microsoft.com/office/powerpoint/2010/main" val="1158216415"/>
              </p:ext>
            </p:extLst>
          </p:nvPr>
        </p:nvGraphicFramePr>
        <p:xfrm>
          <a:off x="3338946" y="0"/>
          <a:ext cx="5514109" cy="6872658"/>
        </p:xfrm>
        <a:graphic>
          <a:graphicData uri="http://schemas.openxmlformats.org/presentationml/2006/ole">
            <mc:AlternateContent xmlns:mc="http://schemas.openxmlformats.org/markup-compatibility/2006">
              <mc:Choice xmlns:v="urn:schemas-microsoft-com:vml" Requires="v">
                <p:oleObj spid="_x0000_s7205" name="Acrobat Document" r:id="rId5" imgW="7779960" imgH="10050480" progId="AcroExch.Document.7">
                  <p:embed/>
                </p:oleObj>
              </mc:Choice>
              <mc:Fallback>
                <p:oleObj name="Acrobat Document" r:id="rId5" imgW="7779960" imgH="10050480" progId="AcroExch.Document.7">
                  <p:embed/>
                  <p:pic>
                    <p:nvPicPr>
                      <p:cNvPr id="21506" name="Object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38946" y="0"/>
                        <a:ext cx="5514109" cy="6872658"/>
                      </a:xfrm>
                      <a:prstGeom prst="rect">
                        <a:avLst/>
                      </a:prstGeom>
                      <a:noFill/>
                      <a:ln>
                        <a:noFill/>
                      </a:ln>
                      <a:effectLst/>
                      <a:extLst/>
                    </p:spPr>
                  </p:pic>
                </p:oleObj>
              </mc:Fallback>
            </mc:AlternateContent>
          </a:graphicData>
        </a:graphic>
      </p:graphicFrame>
    </p:spTree>
    <p:extLst>
      <p:ext uri="{BB962C8B-B14F-4D97-AF65-F5344CB8AC3E}">
        <p14:creationId xmlns:p14="http://schemas.microsoft.com/office/powerpoint/2010/main" val="1635173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3" name="Object 2"/>
          <p:cNvGraphicFramePr>
            <a:graphicFrameLocks noChangeAspect="1"/>
          </p:cNvGraphicFramePr>
          <p:nvPr>
            <p:extLst>
              <p:ext uri="{D42A27DB-BD31-4B8C-83A1-F6EECF244321}">
                <p14:modId xmlns:p14="http://schemas.microsoft.com/office/powerpoint/2010/main" val="1955079901"/>
              </p:ext>
            </p:extLst>
          </p:nvPr>
        </p:nvGraphicFramePr>
        <p:xfrm>
          <a:off x="3437457" y="0"/>
          <a:ext cx="5298724" cy="6858000"/>
        </p:xfrm>
        <a:graphic>
          <a:graphicData uri="http://schemas.openxmlformats.org/presentationml/2006/ole">
            <mc:AlternateContent xmlns:mc="http://schemas.openxmlformats.org/markup-compatibility/2006">
              <mc:Choice xmlns:v="urn:schemas-microsoft-com:vml" Requires="v">
                <p:oleObj spid="_x0000_s2086" name="Acrobat Document" r:id="rId5" imgW="5829210" imgH="7543680" progId="AcroExch.Document.DC">
                  <p:embed/>
                </p:oleObj>
              </mc:Choice>
              <mc:Fallback>
                <p:oleObj name="Acrobat Document" r:id="rId5" imgW="5829210" imgH="7543680" progId="AcroExch.Document.DC">
                  <p:embed/>
                  <p:pic>
                    <p:nvPicPr>
                      <p:cNvPr id="0" name=""/>
                      <p:cNvPicPr/>
                      <p:nvPr/>
                    </p:nvPicPr>
                    <p:blipFill>
                      <a:blip r:embed="rId6"/>
                      <a:stretch>
                        <a:fillRect/>
                      </a:stretch>
                    </p:blipFill>
                    <p:spPr>
                      <a:xfrm>
                        <a:off x="3437457" y="0"/>
                        <a:ext cx="5298724" cy="6858000"/>
                      </a:xfrm>
                      <a:prstGeom prst="rect">
                        <a:avLst/>
                      </a:prstGeom>
                    </p:spPr>
                  </p:pic>
                </p:oleObj>
              </mc:Fallback>
            </mc:AlternateContent>
          </a:graphicData>
        </a:graphic>
      </p:graphicFrame>
    </p:spTree>
    <p:extLst>
      <p:ext uri="{BB962C8B-B14F-4D97-AF65-F5344CB8AC3E}">
        <p14:creationId xmlns:p14="http://schemas.microsoft.com/office/powerpoint/2010/main" val="3606924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3675377313"/>
              </p:ext>
            </p:extLst>
          </p:nvPr>
        </p:nvGraphicFramePr>
        <p:xfrm>
          <a:off x="3446562" y="-1"/>
          <a:ext cx="5298877" cy="6858001"/>
        </p:xfrm>
        <a:graphic>
          <a:graphicData uri="http://schemas.openxmlformats.org/presentationml/2006/ole">
            <mc:AlternateContent xmlns:mc="http://schemas.openxmlformats.org/markup-compatibility/2006">
              <mc:Choice xmlns:v="urn:schemas-microsoft-com:vml" Requires="v">
                <p:oleObj spid="_x0000_s4133"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46562" y="-1"/>
                        <a:ext cx="5298877" cy="6858001"/>
                      </a:xfrm>
                      <a:prstGeom prst="rect">
                        <a:avLst/>
                      </a:prstGeom>
                      <a:noFill/>
                      <a:extLst/>
                    </p:spPr>
                  </p:pic>
                </p:oleObj>
              </mc:Fallback>
            </mc:AlternateContent>
          </a:graphicData>
        </a:graphic>
      </p:graphicFrame>
    </p:spTree>
    <p:extLst>
      <p:ext uri="{BB962C8B-B14F-4D97-AF65-F5344CB8AC3E}">
        <p14:creationId xmlns:p14="http://schemas.microsoft.com/office/powerpoint/2010/main" val="1054976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p:txBody>
          <a:bodyPr/>
          <a:lstStyle/>
          <a:p>
            <a:pPr marL="274320" lvl="1" indent="0">
              <a:buNone/>
            </a:pPr>
            <a:r>
              <a:rPr lang="en-US" sz="3200" dirty="0"/>
              <a:t>Get Noticed</a:t>
            </a:r>
          </a:p>
          <a:p>
            <a:pPr lvl="2"/>
            <a:r>
              <a:rPr lang="en-US" sz="3200" dirty="0"/>
              <a:t>Learn to value and sell your strengths </a:t>
            </a:r>
          </a:p>
          <a:p>
            <a:pPr lvl="2"/>
            <a:r>
              <a:rPr lang="en-US" sz="3200" dirty="0"/>
              <a:t>Practice STAR (interviewing)</a:t>
            </a:r>
          </a:p>
          <a:p>
            <a:pPr lvl="2"/>
            <a:r>
              <a:rPr lang="en-US" sz="3200" dirty="0"/>
              <a:t>Consider the importance and utility of networking (STEM Fair)</a:t>
            </a:r>
          </a:p>
          <a:p>
            <a:pPr lvl="1"/>
            <a:endParaRPr lang="en-US" dirty="0"/>
          </a:p>
        </p:txBody>
      </p:sp>
    </p:spTree>
    <p:extLst>
      <p:ext uri="{BB962C8B-B14F-4D97-AF65-F5344CB8AC3E}">
        <p14:creationId xmlns:p14="http://schemas.microsoft.com/office/powerpoint/2010/main" val="3651223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10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200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300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1835772641"/>
              </p:ext>
            </p:extLst>
          </p:nvPr>
        </p:nvGraphicFramePr>
        <p:xfrm>
          <a:off x="3436749" y="-25400"/>
          <a:ext cx="5318502" cy="6883400"/>
        </p:xfrm>
        <a:graphic>
          <a:graphicData uri="http://schemas.openxmlformats.org/presentationml/2006/ole">
            <mc:AlternateContent xmlns:mc="http://schemas.openxmlformats.org/markup-compatibility/2006">
              <mc:Choice xmlns:v="urn:schemas-microsoft-com:vml" Requires="v">
                <p:oleObj spid="_x0000_s8229"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36749" y="-25400"/>
                        <a:ext cx="5318502" cy="6883400"/>
                      </a:xfrm>
                      <a:prstGeom prst="rect">
                        <a:avLst/>
                      </a:prstGeom>
                      <a:noFill/>
                      <a:extLst/>
                    </p:spPr>
                  </p:pic>
                </p:oleObj>
              </mc:Fallback>
            </mc:AlternateContent>
          </a:graphicData>
        </a:graphic>
      </p:graphicFrame>
    </p:spTree>
    <p:extLst>
      <p:ext uri="{BB962C8B-B14F-4D97-AF65-F5344CB8AC3E}">
        <p14:creationId xmlns:p14="http://schemas.microsoft.com/office/powerpoint/2010/main" val="2010535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22530" name="Object 2"/>
          <p:cNvGraphicFramePr>
            <a:graphicFrameLocks noChangeAspect="1"/>
          </p:cNvGraphicFramePr>
          <p:nvPr>
            <p:extLst>
              <p:ext uri="{D42A27DB-BD31-4B8C-83A1-F6EECF244321}">
                <p14:modId xmlns:p14="http://schemas.microsoft.com/office/powerpoint/2010/main" val="3566255857"/>
              </p:ext>
            </p:extLst>
          </p:nvPr>
        </p:nvGraphicFramePr>
        <p:xfrm>
          <a:off x="3429000" y="1"/>
          <a:ext cx="5334000" cy="6909815"/>
        </p:xfrm>
        <a:graphic>
          <a:graphicData uri="http://schemas.openxmlformats.org/presentationml/2006/ole">
            <mc:AlternateContent xmlns:mc="http://schemas.openxmlformats.org/markup-compatibility/2006">
              <mc:Choice xmlns:v="urn:schemas-microsoft-com:vml" Requires="v">
                <p:oleObj spid="_x0000_s1061" name="Acrobat Document" r:id="rId5" imgW="7779960" imgH="10050480" progId="AcroExch.Document.7">
                  <p:embed/>
                </p:oleObj>
              </mc:Choice>
              <mc:Fallback>
                <p:oleObj name="Acrobat Document" r:id="rId5" imgW="7779960" imgH="10050480" progId="AcroExch.Document.7">
                  <p:embed/>
                  <p:pic>
                    <p:nvPicPr>
                      <p:cNvPr id="22530" name="Object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29000" y="1"/>
                        <a:ext cx="5334000" cy="6909815"/>
                      </a:xfrm>
                      <a:prstGeom prst="rect">
                        <a:avLst/>
                      </a:prstGeom>
                      <a:noFill/>
                      <a:ln>
                        <a:noFill/>
                      </a:ln>
                      <a:effectLst/>
                      <a:extLst/>
                    </p:spPr>
                  </p:pic>
                </p:oleObj>
              </mc:Fallback>
            </mc:AlternateContent>
          </a:graphicData>
        </a:graphic>
      </p:graphicFrame>
    </p:spTree>
    <p:extLst>
      <p:ext uri="{BB962C8B-B14F-4D97-AF65-F5344CB8AC3E}">
        <p14:creationId xmlns:p14="http://schemas.microsoft.com/office/powerpoint/2010/main" val="122199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3" name="Object 2"/>
          <p:cNvGraphicFramePr>
            <a:graphicFrameLocks noChangeAspect="1"/>
          </p:cNvGraphicFramePr>
          <p:nvPr>
            <p:extLst>
              <p:ext uri="{D42A27DB-BD31-4B8C-83A1-F6EECF244321}">
                <p14:modId xmlns:p14="http://schemas.microsoft.com/office/powerpoint/2010/main" val="4223644487"/>
              </p:ext>
            </p:extLst>
          </p:nvPr>
        </p:nvGraphicFramePr>
        <p:xfrm>
          <a:off x="3415229" y="-1"/>
          <a:ext cx="5328727" cy="6896831"/>
        </p:xfrm>
        <a:graphic>
          <a:graphicData uri="http://schemas.openxmlformats.org/presentationml/2006/ole">
            <mc:AlternateContent xmlns:mc="http://schemas.openxmlformats.org/markup-compatibility/2006">
              <mc:Choice xmlns:v="urn:schemas-microsoft-com:vml" Requires="v">
                <p:oleObj spid="_x0000_s6181" name="Acrobat Document" r:id="rId5" imgW="5829210" imgH="7543680" progId="AcroExch.Document.DC">
                  <p:embed/>
                </p:oleObj>
              </mc:Choice>
              <mc:Fallback>
                <p:oleObj name="Acrobat Document" r:id="rId5" imgW="5829210" imgH="7543680" progId="AcroExch.Document.DC">
                  <p:embed/>
                  <p:pic>
                    <p:nvPicPr>
                      <p:cNvPr id="0" name=""/>
                      <p:cNvPicPr/>
                      <p:nvPr/>
                    </p:nvPicPr>
                    <p:blipFill>
                      <a:blip r:embed="rId6"/>
                      <a:stretch>
                        <a:fillRect/>
                      </a:stretch>
                    </p:blipFill>
                    <p:spPr>
                      <a:xfrm>
                        <a:off x="3415229" y="-1"/>
                        <a:ext cx="5328727" cy="6896831"/>
                      </a:xfrm>
                      <a:prstGeom prst="rect">
                        <a:avLst/>
                      </a:prstGeom>
                    </p:spPr>
                  </p:pic>
                </p:oleObj>
              </mc:Fallback>
            </mc:AlternateContent>
          </a:graphicData>
        </a:graphic>
      </p:graphicFrame>
    </p:spTree>
    <p:extLst>
      <p:ext uri="{BB962C8B-B14F-4D97-AF65-F5344CB8AC3E}">
        <p14:creationId xmlns:p14="http://schemas.microsoft.com/office/powerpoint/2010/main" val="13435604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tile tx="0" ty="0" sx="100000" sy="100000" flip="none" algn="tl"/>
        </a:blipFill>
        <a:effectLst/>
      </p:bgPr>
    </p:bg>
    <p:spTree>
      <p:nvGrpSpPr>
        <p:cNvPr id="1" name=""/>
        <p:cNvGrpSpPr/>
        <p:nvPr/>
      </p:nvGrpSpPr>
      <p:grpSpPr>
        <a:xfrm>
          <a:off x="0" y="0"/>
          <a:ext cx="0" cy="0"/>
          <a:chOff x="0" y="0"/>
          <a:chExt cx="0" cy="0"/>
        </a:xfrm>
      </p:grpSpPr>
      <p:pic>
        <p:nvPicPr>
          <p:cNvPr id="8" name="Picture 7" descr="Gracie.JPG"/>
          <p:cNvPicPr>
            <a:picLocks noChangeAspect="1"/>
          </p:cNvPicPr>
          <p:nvPr/>
        </p:nvPicPr>
        <p:blipFill>
          <a:blip r:embed="rId4" cstate="print"/>
          <a:stretch>
            <a:fillRect/>
          </a:stretch>
        </p:blipFill>
        <p:spPr>
          <a:xfrm>
            <a:off x="3425726" y="0"/>
            <a:ext cx="5340548" cy="6858000"/>
          </a:xfrm>
          <a:prstGeom prst="rect">
            <a:avLst/>
          </a:prstGeom>
        </p:spPr>
      </p:pic>
    </p:spTree>
    <p:extLst>
      <p:ext uri="{BB962C8B-B14F-4D97-AF65-F5344CB8AC3E}">
        <p14:creationId xmlns:p14="http://schemas.microsoft.com/office/powerpoint/2010/main" val="26803565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6147" name="Object 3"/>
          <p:cNvGraphicFramePr>
            <a:graphicFrameLocks noChangeAspect="1"/>
          </p:cNvGraphicFramePr>
          <p:nvPr>
            <p:extLst>
              <p:ext uri="{D42A27DB-BD31-4B8C-83A1-F6EECF244321}">
                <p14:modId xmlns:p14="http://schemas.microsoft.com/office/powerpoint/2010/main" val="1997711942"/>
              </p:ext>
            </p:extLst>
          </p:nvPr>
        </p:nvGraphicFramePr>
        <p:xfrm>
          <a:off x="3419314" y="-70530"/>
          <a:ext cx="5353373" cy="6928531"/>
        </p:xfrm>
        <a:graphic>
          <a:graphicData uri="http://schemas.openxmlformats.org/presentationml/2006/ole">
            <mc:AlternateContent xmlns:mc="http://schemas.openxmlformats.org/markup-compatibility/2006">
              <mc:Choice xmlns:v="urn:schemas-microsoft-com:vml" Requires="v">
                <p:oleObj spid="_x0000_s10277" name="Acrobat Document" r:id="rId5" imgW="6294600" imgH="8146080" progId="AcroExch.Document.7">
                  <p:embed/>
                </p:oleObj>
              </mc:Choice>
              <mc:Fallback>
                <p:oleObj name="Acrobat Document" r:id="rId5" imgW="6294600" imgH="8146080" progId="AcroExch.Document.7">
                  <p:embed/>
                  <p:pic>
                    <p:nvPicPr>
                      <p:cNvPr id="6147"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19314" y="-70530"/>
                        <a:ext cx="5353373" cy="6928531"/>
                      </a:xfrm>
                      <a:prstGeom prst="rect">
                        <a:avLst/>
                      </a:prstGeom>
                      <a:noFill/>
                      <a:extLst/>
                    </p:spPr>
                  </p:pic>
                </p:oleObj>
              </mc:Fallback>
            </mc:AlternateContent>
          </a:graphicData>
        </a:graphic>
      </p:graphicFrame>
    </p:spTree>
    <p:extLst>
      <p:ext uri="{BB962C8B-B14F-4D97-AF65-F5344CB8AC3E}">
        <p14:creationId xmlns:p14="http://schemas.microsoft.com/office/powerpoint/2010/main" val="28430067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2071702997"/>
              </p:ext>
            </p:extLst>
          </p:nvPr>
        </p:nvGraphicFramePr>
        <p:xfrm>
          <a:off x="3441916" y="-1"/>
          <a:ext cx="5308169" cy="6870026"/>
        </p:xfrm>
        <a:graphic>
          <a:graphicData uri="http://schemas.openxmlformats.org/presentationml/2006/ole">
            <mc:AlternateContent xmlns:mc="http://schemas.openxmlformats.org/markup-compatibility/2006">
              <mc:Choice xmlns:v="urn:schemas-microsoft-com:vml" Requires="v">
                <p:oleObj spid="_x0000_s3109"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41916" y="-1"/>
                        <a:ext cx="5308169" cy="6870026"/>
                      </a:xfrm>
                      <a:prstGeom prst="rect">
                        <a:avLst/>
                      </a:prstGeom>
                      <a:noFill/>
                      <a:extLst/>
                    </p:spPr>
                  </p:pic>
                </p:oleObj>
              </mc:Fallback>
            </mc:AlternateContent>
          </a:graphicData>
        </a:graphic>
      </p:graphicFrame>
    </p:spTree>
    <p:extLst>
      <p:ext uri="{BB962C8B-B14F-4D97-AF65-F5344CB8AC3E}">
        <p14:creationId xmlns:p14="http://schemas.microsoft.com/office/powerpoint/2010/main" val="10401037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extLst>
              <p:ext uri="{D42A27DB-BD31-4B8C-83A1-F6EECF244321}">
                <p14:modId xmlns:p14="http://schemas.microsoft.com/office/powerpoint/2010/main" val="3682661845"/>
              </p:ext>
            </p:extLst>
          </p:nvPr>
        </p:nvGraphicFramePr>
        <p:xfrm>
          <a:off x="3447945" y="0"/>
          <a:ext cx="5364107" cy="6946135"/>
        </p:xfrm>
        <a:graphic>
          <a:graphicData uri="http://schemas.openxmlformats.org/presentationml/2006/ole">
            <mc:AlternateContent xmlns:mc="http://schemas.openxmlformats.org/markup-compatibility/2006">
              <mc:Choice xmlns:v="urn:schemas-microsoft-com:vml" Requires="v">
                <p:oleObj spid="_x0000_s11301" name="Acrobat Document" r:id="rId5" imgW="5829210" imgH="7543680" progId="AcroExch.Document.DC">
                  <p:embed/>
                </p:oleObj>
              </mc:Choice>
              <mc:Fallback>
                <p:oleObj name="Acrobat Document" r:id="rId5" imgW="5829210" imgH="7543680" progId="AcroExch.Document.DC">
                  <p:embed/>
                  <p:pic>
                    <p:nvPicPr>
                      <p:cNvPr id="0" name=""/>
                      <p:cNvPicPr/>
                      <p:nvPr/>
                    </p:nvPicPr>
                    <p:blipFill>
                      <a:blip r:embed="rId6"/>
                      <a:stretch>
                        <a:fillRect/>
                      </a:stretch>
                    </p:blipFill>
                    <p:spPr>
                      <a:xfrm>
                        <a:off x="3447945" y="0"/>
                        <a:ext cx="5364107" cy="6946135"/>
                      </a:xfrm>
                      <a:prstGeom prst="rect">
                        <a:avLst/>
                      </a:prstGeom>
                    </p:spPr>
                  </p:pic>
                </p:oleObj>
              </mc:Fallback>
            </mc:AlternateContent>
          </a:graphicData>
        </a:graphic>
      </p:graphicFrame>
    </p:spTree>
    <p:extLst>
      <p:ext uri="{BB962C8B-B14F-4D97-AF65-F5344CB8AC3E}">
        <p14:creationId xmlns:p14="http://schemas.microsoft.com/office/powerpoint/2010/main" val="3454836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291744669"/>
              </p:ext>
            </p:extLst>
          </p:nvPr>
        </p:nvGraphicFramePr>
        <p:xfrm>
          <a:off x="3446562" y="-1"/>
          <a:ext cx="5298877" cy="6858001"/>
        </p:xfrm>
        <a:graphic>
          <a:graphicData uri="http://schemas.openxmlformats.org/presentationml/2006/ole">
            <mc:AlternateContent xmlns:mc="http://schemas.openxmlformats.org/markup-compatibility/2006">
              <mc:Choice xmlns:v="urn:schemas-microsoft-com:vml" Requires="v">
                <p:oleObj spid="_x0000_s9253"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46562" y="-1"/>
                        <a:ext cx="5298877" cy="6858001"/>
                      </a:xfrm>
                      <a:prstGeom prst="rect">
                        <a:avLst/>
                      </a:prstGeom>
                      <a:noFill/>
                      <a:extLst/>
                    </p:spPr>
                  </p:pic>
                </p:oleObj>
              </mc:Fallback>
            </mc:AlternateContent>
          </a:graphicData>
        </a:graphic>
      </p:graphicFrame>
    </p:spTree>
    <p:extLst>
      <p:ext uri="{BB962C8B-B14F-4D97-AF65-F5344CB8AC3E}">
        <p14:creationId xmlns:p14="http://schemas.microsoft.com/office/powerpoint/2010/main" val="23122878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980588106"/>
              </p:ext>
            </p:extLst>
          </p:nvPr>
        </p:nvGraphicFramePr>
        <p:xfrm>
          <a:off x="3446562" y="-1"/>
          <a:ext cx="5298877" cy="6858001"/>
        </p:xfrm>
        <a:graphic>
          <a:graphicData uri="http://schemas.openxmlformats.org/presentationml/2006/ole">
            <mc:AlternateContent xmlns:mc="http://schemas.openxmlformats.org/markup-compatibility/2006">
              <mc:Choice xmlns:v="urn:schemas-microsoft-com:vml" Requires="v">
                <p:oleObj spid="_x0000_s5157"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46562" y="-1"/>
                        <a:ext cx="5298877" cy="6858001"/>
                      </a:xfrm>
                      <a:prstGeom prst="rect">
                        <a:avLst/>
                      </a:prstGeom>
                      <a:noFill/>
                      <a:extLst/>
                    </p:spPr>
                  </p:pic>
                </p:oleObj>
              </mc:Fallback>
            </mc:AlternateContent>
          </a:graphicData>
        </a:graphic>
      </p:graphicFrame>
    </p:spTree>
    <p:extLst>
      <p:ext uri="{BB962C8B-B14F-4D97-AF65-F5344CB8AC3E}">
        <p14:creationId xmlns:p14="http://schemas.microsoft.com/office/powerpoint/2010/main" val="12868639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3187343218"/>
              </p:ext>
            </p:extLst>
          </p:nvPr>
        </p:nvGraphicFramePr>
        <p:xfrm>
          <a:off x="3446562" y="-1"/>
          <a:ext cx="5298877" cy="6858001"/>
        </p:xfrm>
        <a:graphic>
          <a:graphicData uri="http://schemas.openxmlformats.org/presentationml/2006/ole">
            <mc:AlternateContent xmlns:mc="http://schemas.openxmlformats.org/markup-compatibility/2006">
              <mc:Choice xmlns:v="urn:schemas-microsoft-com:vml" Requires="v">
                <p:oleObj spid="_x0000_s12360"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46562" y="-1"/>
                        <a:ext cx="5298877" cy="6858001"/>
                      </a:xfrm>
                      <a:prstGeom prst="rect">
                        <a:avLst/>
                      </a:prstGeom>
                      <a:noFill/>
                      <a:extLst/>
                    </p:spPr>
                  </p:pic>
                </p:oleObj>
              </mc:Fallback>
            </mc:AlternateContent>
          </a:graphicData>
        </a:graphic>
      </p:graphicFrame>
    </p:spTree>
    <p:extLst>
      <p:ext uri="{BB962C8B-B14F-4D97-AF65-F5344CB8AC3E}">
        <p14:creationId xmlns:p14="http://schemas.microsoft.com/office/powerpoint/2010/main" val="1191260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idx="1"/>
          </p:nvPr>
        </p:nvSpPr>
        <p:spPr>
          <a:xfrm>
            <a:off x="1261871" y="1828800"/>
            <a:ext cx="9348619" cy="4351337"/>
          </a:xfrm>
        </p:spPr>
        <p:txBody>
          <a:bodyPr/>
          <a:lstStyle/>
          <a:p>
            <a:pPr marL="0" indent="0">
              <a:buNone/>
            </a:pPr>
            <a:r>
              <a:rPr lang="en-US" sz="3200" dirty="0"/>
              <a:t>Write about your experience at the STEM Fair. </a:t>
            </a:r>
          </a:p>
          <a:p>
            <a:pPr marL="914400" lvl="1" indent="-457200">
              <a:buFont typeface="+mj-lt"/>
              <a:buAutoNum type="arabicPeriod"/>
            </a:pPr>
            <a:r>
              <a:rPr lang="en-US" sz="3200" dirty="0"/>
              <a:t>How was it? </a:t>
            </a:r>
          </a:p>
          <a:p>
            <a:pPr marL="914400" lvl="1" indent="-457200">
              <a:buFont typeface="+mj-lt"/>
              <a:buAutoNum type="arabicPeriod"/>
            </a:pPr>
            <a:r>
              <a:rPr lang="en-US" sz="3200" dirty="0"/>
              <a:t>What did you do well?  Poorly? </a:t>
            </a:r>
          </a:p>
          <a:p>
            <a:pPr marL="914400" lvl="1" indent="-457200">
              <a:buFont typeface="+mj-lt"/>
              <a:buAutoNum type="arabicPeriod"/>
            </a:pPr>
            <a:r>
              <a:rPr lang="en-US" sz="3200" dirty="0"/>
              <a:t>What can you work on?  What is already good?  </a:t>
            </a:r>
          </a:p>
          <a:p>
            <a:endParaRPr lang="en-US" dirty="0"/>
          </a:p>
        </p:txBody>
      </p:sp>
    </p:spTree>
    <p:extLst>
      <p:ext uri="{BB962C8B-B14F-4D97-AF65-F5344CB8AC3E}">
        <p14:creationId xmlns:p14="http://schemas.microsoft.com/office/powerpoint/2010/main" val="672159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tile tx="0" ty="0" sx="100000" sy="100000" flip="none" algn="tl"/>
        </a:blipFill>
        <a:effectLst/>
      </p:bgPr>
    </p:bg>
    <p:spTree>
      <p:nvGrpSpPr>
        <p:cNvPr id="1" name=""/>
        <p:cNvGrpSpPr/>
        <p:nvPr/>
      </p:nvGrpSpPr>
      <p:grpSpPr>
        <a:xfrm>
          <a:off x="0" y="0"/>
          <a:ext cx="0" cy="0"/>
          <a:chOff x="0" y="0"/>
          <a:chExt cx="0" cy="0"/>
        </a:xfrm>
      </p:grpSpPr>
      <p:pic>
        <p:nvPicPr>
          <p:cNvPr id="7" name="Picture 6" descr="Eliza Rouge.JPG"/>
          <p:cNvPicPr>
            <a:picLocks noChangeAspect="1"/>
          </p:cNvPicPr>
          <p:nvPr/>
        </p:nvPicPr>
        <p:blipFill>
          <a:blip r:embed="rId4" cstate="print"/>
          <a:stretch>
            <a:fillRect/>
          </a:stretch>
        </p:blipFill>
        <p:spPr>
          <a:xfrm>
            <a:off x="3442186" y="-228600"/>
            <a:ext cx="5307629" cy="7086600"/>
          </a:xfrm>
          <a:prstGeom prst="rect">
            <a:avLst/>
          </a:prstGeom>
        </p:spPr>
      </p:pic>
    </p:spTree>
    <p:extLst>
      <p:ext uri="{BB962C8B-B14F-4D97-AF65-F5344CB8AC3E}">
        <p14:creationId xmlns:p14="http://schemas.microsoft.com/office/powerpoint/2010/main" val="15974437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tile tx="0" ty="0" sx="100000" sy="100000" flip="none" algn="tl"/>
        </a:blipFill>
        <a:effectLst/>
      </p:bgPr>
    </p:bg>
    <p:spTree>
      <p:nvGrpSpPr>
        <p:cNvPr id="1" name=""/>
        <p:cNvGrpSpPr/>
        <p:nvPr/>
      </p:nvGrpSpPr>
      <p:grpSpPr>
        <a:xfrm>
          <a:off x="0" y="0"/>
          <a:ext cx="0" cy="0"/>
          <a:chOff x="0" y="0"/>
          <a:chExt cx="0" cy="0"/>
        </a:xfrm>
      </p:grpSpPr>
      <p:pic>
        <p:nvPicPr>
          <p:cNvPr id="7" name="Picture 6" descr="Jethro Gil.JPG"/>
          <p:cNvPicPr>
            <a:picLocks noChangeAspect="1"/>
          </p:cNvPicPr>
          <p:nvPr/>
        </p:nvPicPr>
        <p:blipFill>
          <a:blip r:embed="rId4" cstate="print"/>
          <a:stretch>
            <a:fillRect/>
          </a:stretch>
        </p:blipFill>
        <p:spPr>
          <a:xfrm>
            <a:off x="3433093" y="0"/>
            <a:ext cx="5325815" cy="6858000"/>
          </a:xfrm>
          <a:prstGeom prst="rect">
            <a:avLst/>
          </a:prstGeom>
        </p:spPr>
      </p:pic>
    </p:spTree>
    <p:extLst>
      <p:ext uri="{BB962C8B-B14F-4D97-AF65-F5344CB8AC3E}">
        <p14:creationId xmlns:p14="http://schemas.microsoft.com/office/powerpoint/2010/main" val="17941914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544602"/>
            <a:ext cx="8698391" cy="5795670"/>
          </a:xfrm>
          <a:prstGeom prst="rect">
            <a:avLst/>
          </a:prstGeom>
        </p:spPr>
      </p:pic>
      <p:sp>
        <p:nvSpPr>
          <p:cNvPr id="2" name="Title 1"/>
          <p:cNvSpPr>
            <a:spLocks noGrp="1"/>
          </p:cNvSpPr>
          <p:nvPr>
            <p:ph type="title"/>
          </p:nvPr>
        </p:nvSpPr>
        <p:spPr>
          <a:xfrm>
            <a:off x="3580328" y="544602"/>
            <a:ext cx="5118063" cy="806217"/>
          </a:xfrm>
        </p:spPr>
        <p:txBody>
          <a:bodyPr/>
          <a:lstStyle/>
          <a:p>
            <a:pPr algn="ctr"/>
            <a:r>
              <a:rPr lang="en-US" dirty="0">
                <a:solidFill>
                  <a:schemeClr val="bg1"/>
                </a:solidFill>
                <a:latin typeface="Arial Black" panose="020B0A04020102020204" pitchFamily="34" charset="0"/>
              </a:rPr>
              <a:t>Looking Good?</a:t>
            </a:r>
          </a:p>
        </p:txBody>
      </p:sp>
      <p:sp>
        <p:nvSpPr>
          <p:cNvPr id="7" name="Content Placeholder 6"/>
          <p:cNvSpPr>
            <a:spLocks noGrp="1"/>
          </p:cNvSpPr>
          <p:nvPr>
            <p:ph idx="1"/>
          </p:nvPr>
        </p:nvSpPr>
        <p:spPr>
          <a:xfrm>
            <a:off x="8698390" y="544602"/>
            <a:ext cx="2454714" cy="5795669"/>
          </a:xfrm>
        </p:spPr>
        <p:txBody>
          <a:bodyPr>
            <a:normAutofit fontScale="92500"/>
          </a:bodyPr>
          <a:lstStyle/>
          <a:p>
            <a:endParaRPr lang="en-US" sz="3600" dirty="0">
              <a:latin typeface="Arial" panose="020B0604020202020204" pitchFamily="34" charset="0"/>
              <a:cs typeface="Arial" panose="020B0604020202020204" pitchFamily="34" charset="0"/>
            </a:endParaRPr>
          </a:p>
          <a:p>
            <a:r>
              <a:rPr lang="en-US" sz="3600" dirty="0">
                <a:cs typeface="Arial" panose="020B0604020202020204" pitchFamily="34" charset="0"/>
              </a:rPr>
              <a:t>Which résumés you would throw out?  </a:t>
            </a:r>
          </a:p>
          <a:p>
            <a:r>
              <a:rPr lang="en-US" sz="3600" dirty="0">
                <a:cs typeface="Arial" panose="020B0604020202020204" pitchFamily="34" charset="0"/>
              </a:rPr>
              <a:t>Did any of the résumés stand out (in a good way)?</a:t>
            </a:r>
          </a:p>
        </p:txBody>
      </p:sp>
    </p:spTree>
    <p:extLst>
      <p:ext uri="{BB962C8B-B14F-4D97-AF65-F5344CB8AC3E}">
        <p14:creationId xmlns:p14="http://schemas.microsoft.com/office/powerpoint/2010/main" val="23282449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fade">
                                      <p:cBhvr>
                                        <p:cTn id="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Looking Good?</a:t>
            </a:r>
          </a:p>
        </p:txBody>
      </p:sp>
      <p:sp>
        <p:nvSpPr>
          <p:cNvPr id="3" name="Content Placeholder 2"/>
          <p:cNvSpPr>
            <a:spLocks noGrp="1"/>
          </p:cNvSpPr>
          <p:nvPr>
            <p:ph idx="1"/>
          </p:nvPr>
        </p:nvSpPr>
        <p:spPr>
          <a:xfrm>
            <a:off x="6108192" y="1922612"/>
            <a:ext cx="5050023" cy="4892039"/>
          </a:xfrm>
        </p:spPr>
        <p:txBody>
          <a:bodyPr>
            <a:noAutofit/>
          </a:bodyPr>
          <a:lstStyle/>
          <a:p>
            <a:r>
              <a:rPr lang="en-US" sz="2800" dirty="0"/>
              <a:t>Take-away: Your résumé represents you. </a:t>
            </a:r>
          </a:p>
          <a:p>
            <a:r>
              <a:rPr lang="en-US" sz="2800" dirty="0"/>
              <a:t>For the fields you’re entering, </a:t>
            </a:r>
            <a:r>
              <a:rPr lang="en-US" sz="2800" b="1" dirty="0"/>
              <a:t>simplicity</a:t>
            </a:r>
            <a:r>
              <a:rPr lang="en-US" sz="2800" dirty="0"/>
              <a:t> is likely your best option.</a:t>
            </a:r>
          </a:p>
        </p:txBody>
      </p:sp>
      <p:pic>
        <p:nvPicPr>
          <p:cNvPr id="5" name="Picture 4"/>
          <p:cNvPicPr>
            <a:picLocks noChangeAspect="1"/>
          </p:cNvPicPr>
          <p:nvPr/>
        </p:nvPicPr>
        <p:blipFill>
          <a:blip r:embed="rId3"/>
          <a:stretch>
            <a:fillRect/>
          </a:stretch>
        </p:blipFill>
        <p:spPr>
          <a:xfrm>
            <a:off x="1141412" y="1896036"/>
            <a:ext cx="4742751" cy="3160058"/>
          </a:xfrm>
          <a:prstGeom prst="rect">
            <a:avLst/>
          </a:prstGeom>
        </p:spPr>
      </p:pic>
      <p:pic>
        <p:nvPicPr>
          <p:cNvPr id="4" name="Picture 3"/>
          <p:cNvPicPr>
            <a:picLocks noChangeAspect="1"/>
          </p:cNvPicPr>
          <p:nvPr/>
        </p:nvPicPr>
        <p:blipFill>
          <a:blip r:embed="rId4">
            <a:extLst>
              <a:ext uri="{BEBA8EAE-BF5A-486C-A8C5-ECC9F3942E4B}">
                <a14:imgProps xmlns:a14="http://schemas.microsoft.com/office/drawing/2010/main">
                  <a14:imgLayer r:embed="rId5">
                    <a14:imgEffect>
                      <a14:colorTemperature colorTemp="4700"/>
                    </a14:imgEffect>
                    <a14:imgEffect>
                      <a14:saturation sat="300000"/>
                    </a14:imgEffect>
                  </a14:imgLayer>
                </a14:imgProps>
              </a:ext>
            </a:extLst>
          </a:blip>
          <a:stretch>
            <a:fillRect/>
          </a:stretch>
        </p:blipFill>
        <p:spPr>
          <a:xfrm>
            <a:off x="2860800" y="4020671"/>
            <a:ext cx="2270575" cy="2942215"/>
          </a:xfrm>
          <a:prstGeom prst="rect">
            <a:avLst/>
          </a:prstGeom>
          <a:scene3d>
            <a:camera prst="orthographicFront">
              <a:rot lat="10200000" lon="2700000" rev="4800000"/>
            </a:camera>
            <a:lightRig rig="threePt" dir="t"/>
          </a:scene3d>
        </p:spPr>
      </p:pic>
    </p:spTree>
    <p:extLst>
      <p:ext uri="{BB962C8B-B14F-4D97-AF65-F5344CB8AC3E}">
        <p14:creationId xmlns:p14="http://schemas.microsoft.com/office/powerpoint/2010/main" val="2172843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65760"/>
            <a:ext cx="4206144" cy="1325562"/>
          </a:xfrm>
        </p:spPr>
        <p:txBody>
          <a:bodyPr/>
          <a:lstStyle/>
          <a:p>
            <a:r>
              <a:rPr lang="en-US" dirty="0"/>
              <a:t>Tailor made?</a:t>
            </a:r>
          </a:p>
        </p:txBody>
      </p:sp>
      <p:sp>
        <p:nvSpPr>
          <p:cNvPr id="3" name="Content Placeholder 2"/>
          <p:cNvSpPr>
            <a:spLocks noGrp="1"/>
          </p:cNvSpPr>
          <p:nvPr>
            <p:ph idx="1"/>
          </p:nvPr>
        </p:nvSpPr>
        <p:spPr>
          <a:xfrm>
            <a:off x="1141412" y="2039815"/>
            <a:ext cx="3764075" cy="4575298"/>
          </a:xfrm>
        </p:spPr>
        <p:txBody>
          <a:bodyPr>
            <a:noAutofit/>
          </a:bodyPr>
          <a:lstStyle/>
          <a:p>
            <a:pPr marL="0" indent="0">
              <a:buNone/>
            </a:pPr>
            <a:r>
              <a:rPr lang="en-US" sz="2400" dirty="0"/>
              <a:t>Quick activity: Look at your résumé.  Which industry and jobs does it target?</a:t>
            </a:r>
          </a:p>
          <a:p>
            <a:pPr marL="0" indent="0">
              <a:buNone/>
            </a:pPr>
            <a:r>
              <a:rPr lang="en-US" sz="2400" dirty="0"/>
              <a:t>Take-away: keep your résumé </a:t>
            </a:r>
            <a:r>
              <a:rPr lang="en-US" sz="2400" b="1" dirty="0"/>
              <a:t>updated</a:t>
            </a:r>
            <a:r>
              <a:rPr lang="en-US" sz="2400" dirty="0"/>
              <a:t> and </a:t>
            </a:r>
            <a:r>
              <a:rPr lang="en-US" sz="2400" b="1" dirty="0"/>
              <a:t>focused</a:t>
            </a:r>
            <a:r>
              <a:rPr lang="en-US" sz="2400" dirty="0"/>
              <a:t> on the job you’re applying for.</a:t>
            </a:r>
          </a:p>
        </p:txBody>
      </p:sp>
      <p:pic>
        <p:nvPicPr>
          <p:cNvPr id="4" name="Picture 3"/>
          <p:cNvPicPr>
            <a:picLocks noChangeAspect="1"/>
          </p:cNvPicPr>
          <p:nvPr/>
        </p:nvPicPr>
        <p:blipFill>
          <a:blip r:embed="rId3"/>
          <a:stretch>
            <a:fillRect/>
          </a:stretch>
        </p:blipFill>
        <p:spPr>
          <a:xfrm>
            <a:off x="5347556" y="-1108038"/>
            <a:ext cx="6844444" cy="9685752"/>
          </a:xfrm>
          <a:prstGeom prst="rect">
            <a:avLst/>
          </a:prstGeom>
          <a:ln>
            <a:solidFill>
              <a:schemeClr val="accent1"/>
            </a:solidFill>
          </a:ln>
        </p:spPr>
      </p:pic>
    </p:spTree>
    <p:extLst>
      <p:ext uri="{BB962C8B-B14F-4D97-AF65-F5344CB8AC3E}">
        <p14:creationId xmlns:p14="http://schemas.microsoft.com/office/powerpoint/2010/main" val="300352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787793" y="3493212"/>
            <a:ext cx="4486382" cy="3364787"/>
          </a:xfrm>
          <a:prstGeom prst="rect">
            <a:avLst/>
          </a:prstGeom>
        </p:spPr>
      </p:pic>
      <p:sp>
        <p:nvSpPr>
          <p:cNvPr id="2" name="Title 1"/>
          <p:cNvSpPr>
            <a:spLocks noGrp="1"/>
          </p:cNvSpPr>
          <p:nvPr>
            <p:ph type="title"/>
          </p:nvPr>
        </p:nvSpPr>
        <p:spPr/>
        <p:txBody>
          <a:bodyPr/>
          <a:lstStyle/>
          <a:p>
            <a:r>
              <a:rPr lang="en-US" dirty="0"/>
              <a:t>Activity</a:t>
            </a:r>
          </a:p>
        </p:txBody>
      </p:sp>
      <p:sp>
        <p:nvSpPr>
          <p:cNvPr id="3" name="Content Placeholder 2"/>
          <p:cNvSpPr>
            <a:spLocks noGrp="1"/>
          </p:cNvSpPr>
          <p:nvPr>
            <p:ph idx="1"/>
          </p:nvPr>
        </p:nvSpPr>
        <p:spPr>
          <a:xfrm>
            <a:off x="1141413" y="1691322"/>
            <a:ext cx="9813100" cy="4099879"/>
          </a:xfrm>
        </p:spPr>
        <p:txBody>
          <a:bodyPr>
            <a:normAutofit/>
          </a:bodyPr>
          <a:lstStyle/>
          <a:p>
            <a:pPr marL="457200" indent="-457200">
              <a:buFont typeface="+mj-lt"/>
              <a:buAutoNum type="arabicPeriod"/>
            </a:pPr>
            <a:r>
              <a:rPr lang="en-US" sz="2800" dirty="0"/>
              <a:t>Identify a few things that look </a:t>
            </a:r>
            <a:r>
              <a:rPr lang="en-US" sz="2800" b="1" dirty="0"/>
              <a:t>solid</a:t>
            </a:r>
            <a:r>
              <a:rPr lang="en-US" sz="2800" dirty="0"/>
              <a:t> (what did you do well?)</a:t>
            </a:r>
          </a:p>
          <a:p>
            <a:pPr marL="457200" indent="-457200">
              <a:buFont typeface="+mj-lt"/>
              <a:buAutoNum type="arabicPeriod"/>
            </a:pPr>
            <a:r>
              <a:rPr lang="en-US" sz="2800" dirty="0"/>
              <a:t>Identify a few places that need work (why do they need work?  What’s the fix?)</a:t>
            </a:r>
          </a:p>
          <a:p>
            <a:pPr marL="457200" indent="-457200">
              <a:buFont typeface="+mj-lt"/>
              <a:buAutoNum type="arabicPeriod"/>
            </a:pPr>
            <a:r>
              <a:rPr lang="en-US" sz="2800" dirty="0"/>
              <a:t>Brainstorm: what is this résumé </a:t>
            </a:r>
            <a:r>
              <a:rPr lang="en-US" sz="2800" i="1" dirty="0"/>
              <a:t>missing</a:t>
            </a:r>
            <a:r>
              <a:rPr lang="en-US" sz="2800" dirty="0"/>
              <a:t>?  </a:t>
            </a:r>
          </a:p>
        </p:txBody>
      </p:sp>
    </p:spTree>
    <p:extLst>
      <p:ext uri="{BB962C8B-B14F-4D97-AF65-F5344CB8AC3E}">
        <p14:creationId xmlns:p14="http://schemas.microsoft.com/office/powerpoint/2010/main" val="161552136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a:t>
            </a:r>
          </a:p>
        </p:txBody>
      </p:sp>
      <p:sp>
        <p:nvSpPr>
          <p:cNvPr id="3" name="Content Placeholder 2"/>
          <p:cNvSpPr>
            <a:spLocks noGrp="1"/>
          </p:cNvSpPr>
          <p:nvPr>
            <p:ph idx="1"/>
          </p:nvPr>
        </p:nvSpPr>
        <p:spPr/>
        <p:txBody>
          <a:bodyPr>
            <a:normAutofit/>
          </a:bodyPr>
          <a:lstStyle/>
          <a:p>
            <a:pPr>
              <a:buFont typeface="Arial" panose="020B0604020202020204" pitchFamily="34" charset="0"/>
              <a:buChar char="•"/>
            </a:pPr>
            <a:r>
              <a:rPr lang="en-US" sz="3200" dirty="0"/>
              <a:t>What did you notice about your résumé that you liked? </a:t>
            </a:r>
          </a:p>
          <a:p>
            <a:pPr>
              <a:buFont typeface="Arial" panose="020B0604020202020204" pitchFamily="34" charset="0"/>
              <a:buChar char="•"/>
            </a:pPr>
            <a:r>
              <a:rPr lang="en-US" sz="3200" dirty="0"/>
              <a:t>What needs to change?  </a:t>
            </a:r>
          </a:p>
          <a:p>
            <a:pPr>
              <a:buFont typeface="Arial" panose="020B0604020202020204" pitchFamily="34" charset="0"/>
              <a:buChar char="•"/>
            </a:pPr>
            <a:r>
              <a:rPr lang="en-US" sz="3200" dirty="0"/>
              <a:t>What is your résumé missing?</a:t>
            </a:r>
          </a:p>
        </p:txBody>
      </p:sp>
    </p:spTree>
    <p:extLst>
      <p:ext uri="{BB962C8B-B14F-4D97-AF65-F5344CB8AC3E}">
        <p14:creationId xmlns:p14="http://schemas.microsoft.com/office/powerpoint/2010/main" val="2031826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Cover Letters</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511586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Cover Letters</a:t>
            </a:r>
          </a:p>
        </p:txBody>
      </p:sp>
      <p:sp>
        <p:nvSpPr>
          <p:cNvPr id="3" name="Content Placeholder 2"/>
          <p:cNvSpPr>
            <a:spLocks noGrp="1"/>
          </p:cNvSpPr>
          <p:nvPr>
            <p:ph idx="1"/>
          </p:nvPr>
        </p:nvSpPr>
        <p:spPr>
          <a:xfrm>
            <a:off x="1141412" y="1788459"/>
            <a:ext cx="9905999" cy="4860314"/>
          </a:xfrm>
        </p:spPr>
        <p:txBody>
          <a:bodyPr>
            <a:normAutofit/>
          </a:bodyPr>
          <a:lstStyle/>
          <a:p>
            <a:r>
              <a:rPr lang="en-US" sz="3200" dirty="0"/>
              <a:t>The cover letter introduces your résumé </a:t>
            </a:r>
          </a:p>
          <a:p>
            <a:r>
              <a:rPr lang="en-US" sz="3200" dirty="0"/>
              <a:t>Be simple and straightforward, clear and concise</a:t>
            </a:r>
          </a:p>
          <a:p>
            <a:r>
              <a:rPr lang="en-US" sz="3200" dirty="0"/>
              <a:t>Know your audience – research them and write directly to them</a:t>
            </a:r>
          </a:p>
          <a:p>
            <a:r>
              <a:rPr lang="en-US" sz="3200" dirty="0"/>
              <a:t>Proofread thoroughly.  Nothing says’ “</a:t>
            </a:r>
            <a:r>
              <a:rPr lang="en-US" sz="3200" dirty="0" err="1"/>
              <a:t>Im</a:t>
            </a:r>
            <a:r>
              <a:rPr lang="en-US" sz="3200" dirty="0"/>
              <a:t> </a:t>
            </a:r>
            <a:r>
              <a:rPr lang="en-US" sz="3200" dirty="0" err="1"/>
              <a:t>styupid</a:t>
            </a:r>
            <a:r>
              <a:rPr lang="en-US" sz="3200" dirty="0"/>
              <a:t>” like; a grammar issue,.</a:t>
            </a:r>
          </a:p>
          <a:p>
            <a:endParaRPr lang="en-US" sz="3200" dirty="0"/>
          </a:p>
          <a:p>
            <a:pPr marL="201168" lvl="1" indent="0">
              <a:buNone/>
            </a:pPr>
            <a:r>
              <a:rPr lang="en-US" dirty="0"/>
              <a:t>  </a:t>
            </a:r>
          </a:p>
        </p:txBody>
      </p:sp>
    </p:spTree>
    <p:extLst>
      <p:ext uri="{BB962C8B-B14F-4D97-AF65-F5344CB8AC3E}">
        <p14:creationId xmlns:p14="http://schemas.microsoft.com/office/powerpoint/2010/main" val="187272121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7506" y="365760"/>
            <a:ext cx="5459506" cy="1325562"/>
          </a:xfrm>
        </p:spPr>
        <p:txBody>
          <a:bodyPr/>
          <a:lstStyle/>
          <a:p>
            <a:r>
              <a:rPr lang="en-US" dirty="0"/>
              <a:t>Cover letter format</a:t>
            </a:r>
          </a:p>
        </p:txBody>
      </p:sp>
      <p:sp>
        <p:nvSpPr>
          <p:cNvPr id="3" name="Content Placeholder 2"/>
          <p:cNvSpPr>
            <a:spLocks noGrp="1"/>
          </p:cNvSpPr>
          <p:nvPr>
            <p:ph sz="half" idx="1"/>
          </p:nvPr>
        </p:nvSpPr>
        <p:spPr/>
        <p:txBody>
          <a:bodyPr>
            <a:normAutofit lnSpcReduction="10000"/>
          </a:bodyPr>
          <a:lstStyle/>
          <a:p>
            <a:r>
              <a:rPr lang="en-US" sz="2400" dirty="0"/>
              <a:t>Your address</a:t>
            </a:r>
          </a:p>
          <a:p>
            <a:r>
              <a:rPr lang="en-US" sz="2400" dirty="0"/>
              <a:t>The date</a:t>
            </a:r>
          </a:p>
          <a:p>
            <a:r>
              <a:rPr lang="en-US" sz="2400" dirty="0"/>
              <a:t>Employer’s name and address</a:t>
            </a:r>
          </a:p>
          <a:p>
            <a:r>
              <a:rPr lang="en-US" sz="2400" dirty="0"/>
              <a:t>Salutation</a:t>
            </a:r>
          </a:p>
          <a:p>
            <a:r>
              <a:rPr lang="en-US" sz="2400" dirty="0"/>
              <a:t>Introductory paragraph</a:t>
            </a:r>
          </a:p>
          <a:p>
            <a:r>
              <a:rPr lang="en-US" sz="2400" dirty="0"/>
              <a:t>1-3 body paragraphs</a:t>
            </a:r>
          </a:p>
          <a:p>
            <a:r>
              <a:rPr lang="en-US" sz="2400" dirty="0"/>
              <a:t>Concluding paragraph</a:t>
            </a:r>
          </a:p>
          <a:p>
            <a:r>
              <a:rPr lang="en-US" sz="2400" dirty="0"/>
              <a:t>Closing</a:t>
            </a:r>
          </a:p>
        </p:txBody>
      </p:sp>
      <p:pic>
        <p:nvPicPr>
          <p:cNvPr id="6" name="Content Placeholder 5"/>
          <p:cNvPicPr>
            <a:picLocks noGrp="1" noChangeAspect="1"/>
          </p:cNvPicPr>
          <p:nvPr>
            <p:ph sz="half" idx="2"/>
          </p:nvPr>
        </p:nvPicPr>
        <p:blipFill>
          <a:blip r:embed="rId3"/>
          <a:stretch>
            <a:fillRect/>
          </a:stretch>
        </p:blipFill>
        <p:spPr>
          <a:xfrm>
            <a:off x="6347012" y="-268943"/>
            <a:ext cx="5844988" cy="7561411"/>
          </a:xfrm>
          <a:ln>
            <a:solidFill>
              <a:schemeClr val="accent1"/>
            </a:solidFill>
          </a:ln>
        </p:spPr>
      </p:pic>
    </p:spTree>
    <p:extLst>
      <p:ext uri="{BB962C8B-B14F-4D97-AF65-F5344CB8AC3E}">
        <p14:creationId xmlns:p14="http://schemas.microsoft.com/office/powerpoint/2010/main" val="3236941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 </a:t>
            </a:r>
          </a:p>
        </p:txBody>
      </p:sp>
      <p:sp>
        <p:nvSpPr>
          <p:cNvPr id="3" name="Content Placeholder 2"/>
          <p:cNvSpPr>
            <a:spLocks noGrp="1"/>
          </p:cNvSpPr>
          <p:nvPr>
            <p:ph idx="1"/>
          </p:nvPr>
        </p:nvSpPr>
        <p:spPr>
          <a:xfrm>
            <a:off x="1261872" y="1828800"/>
            <a:ext cx="9503894" cy="4351337"/>
          </a:xfrm>
        </p:spPr>
        <p:txBody>
          <a:bodyPr>
            <a:normAutofit/>
          </a:bodyPr>
          <a:lstStyle/>
          <a:p>
            <a:pPr marL="0" indent="0">
              <a:buNone/>
            </a:pPr>
            <a:r>
              <a:rPr lang="en-US" sz="3200" dirty="0"/>
              <a:t>Objectives:</a:t>
            </a:r>
          </a:p>
          <a:p>
            <a:pPr marL="457200" indent="-457200">
              <a:buFont typeface="+mj-lt"/>
              <a:buAutoNum type="arabicPeriod"/>
            </a:pPr>
            <a:r>
              <a:rPr lang="en-US" sz="3200" dirty="0"/>
              <a:t>Discuss the value of </a:t>
            </a:r>
            <a:r>
              <a:rPr lang="en-US" sz="3200" b="1" dirty="0"/>
              <a:t>résumés</a:t>
            </a:r>
            <a:r>
              <a:rPr lang="en-US" sz="3200" dirty="0"/>
              <a:t> &amp; </a:t>
            </a:r>
            <a:r>
              <a:rPr lang="en-US" sz="3200" b="1" dirty="0"/>
              <a:t>cover letters</a:t>
            </a:r>
            <a:r>
              <a:rPr lang="en-US" sz="3200" dirty="0"/>
              <a:t> in selling your skills (HW)</a:t>
            </a:r>
          </a:p>
          <a:p>
            <a:pPr marL="457200" indent="-457200">
              <a:buFont typeface="+mj-lt"/>
              <a:buAutoNum type="arabicPeriod"/>
            </a:pPr>
            <a:r>
              <a:rPr lang="en-US" sz="3200" dirty="0"/>
              <a:t>Apply STAR principles in your </a:t>
            </a:r>
            <a:r>
              <a:rPr lang="en-US" sz="3200" b="1" dirty="0"/>
              <a:t>cover letter</a:t>
            </a:r>
          </a:p>
          <a:p>
            <a:pPr marL="457200" indent="-457200">
              <a:buFont typeface="+mj-lt"/>
              <a:buAutoNum type="arabicPeriod"/>
            </a:pPr>
            <a:r>
              <a:rPr lang="en-US" sz="3200" dirty="0"/>
              <a:t>Practice initiating networking conversations </a:t>
            </a:r>
          </a:p>
          <a:p>
            <a:pPr marL="457200" indent="-457200">
              <a:buFont typeface="+mj-lt"/>
              <a:buAutoNum type="arabicPeriod"/>
            </a:pPr>
            <a:endParaRPr lang="en-US" b="1" dirty="0"/>
          </a:p>
        </p:txBody>
      </p:sp>
    </p:spTree>
    <p:extLst>
      <p:ext uri="{BB962C8B-B14F-4D97-AF65-F5344CB8AC3E}">
        <p14:creationId xmlns:p14="http://schemas.microsoft.com/office/powerpoint/2010/main" val="2109239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760"/>
            <a:ext cx="11320530" cy="1041800"/>
          </a:xfrm>
        </p:spPr>
        <p:txBody>
          <a:bodyPr>
            <a:normAutofit/>
          </a:bodyPr>
          <a:lstStyle/>
          <a:p>
            <a:pPr algn="ctr"/>
            <a:r>
              <a:rPr lang="en-US" sz="4000" dirty="0"/>
              <a:t>Cover Letter * STAR = You, telling your story</a:t>
            </a:r>
          </a:p>
        </p:txBody>
      </p:sp>
      <p:sp>
        <p:nvSpPr>
          <p:cNvPr id="3" name="Content Placeholder 2"/>
          <p:cNvSpPr>
            <a:spLocks noGrp="1"/>
          </p:cNvSpPr>
          <p:nvPr>
            <p:ph idx="1"/>
          </p:nvPr>
        </p:nvSpPr>
        <p:spPr>
          <a:xfrm>
            <a:off x="934948" y="1818526"/>
            <a:ext cx="9267290" cy="4796587"/>
          </a:xfrm>
        </p:spPr>
        <p:txBody>
          <a:bodyPr>
            <a:normAutofit/>
          </a:bodyPr>
          <a:lstStyle/>
          <a:p>
            <a:pPr marL="0" indent="0">
              <a:buNone/>
            </a:pPr>
            <a:r>
              <a:rPr lang="en-US" sz="2400" dirty="0"/>
              <a:t>Another tip: use STAR in your cover letter</a:t>
            </a:r>
          </a:p>
          <a:p>
            <a:r>
              <a:rPr lang="en-US" sz="2400" dirty="0"/>
              <a:t>The résumé lists numerous, specific experiences and accomplishments; the cover letter should highlight a couple of qualities or characteristics. </a:t>
            </a:r>
          </a:p>
          <a:p>
            <a:r>
              <a:rPr lang="en-US" sz="2400" dirty="0"/>
              <a:t>Start each body paragraph with a claim that connects your experience to the expectations of the position for which you’re applying (e.g., “Through years of being a math tutor, I have become adept at communicating math concepts clearly.”).</a:t>
            </a:r>
          </a:p>
          <a:p>
            <a:pPr marL="0" indent="0">
              <a:buNone/>
            </a:pPr>
            <a:r>
              <a:rPr lang="en-US" sz="2400" dirty="0"/>
              <a:t>Then tell a brief STAR story to back up your claim. </a:t>
            </a:r>
          </a:p>
          <a:p>
            <a:endParaRPr lang="en-US" dirty="0"/>
          </a:p>
          <a:p>
            <a:endParaRPr lang="en-US" dirty="0"/>
          </a:p>
        </p:txBody>
      </p:sp>
      <p:pic>
        <p:nvPicPr>
          <p:cNvPr id="7" name="Picture 6"/>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447002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STAR Example</a:t>
            </a:r>
          </a:p>
        </p:txBody>
      </p:sp>
      <p:sp>
        <p:nvSpPr>
          <p:cNvPr id="3" name="Content Placeholder 2"/>
          <p:cNvSpPr>
            <a:spLocks noGrp="1"/>
          </p:cNvSpPr>
          <p:nvPr>
            <p:ph idx="1"/>
          </p:nvPr>
        </p:nvSpPr>
        <p:spPr>
          <a:xfrm>
            <a:off x="1261873" y="1828800"/>
            <a:ext cx="7820482" cy="4351337"/>
          </a:xfrm>
        </p:spPr>
        <p:txBody>
          <a:bodyPr>
            <a:normAutofit lnSpcReduction="10000"/>
          </a:bodyPr>
          <a:lstStyle/>
          <a:p>
            <a:pPr marL="0" indent="0">
              <a:lnSpc>
                <a:spcPct val="150000"/>
              </a:lnSpc>
              <a:buNone/>
            </a:pPr>
            <a:r>
              <a:rPr lang="en-US" dirty="0"/>
              <a:t>“From my student teaching experience, I learned the advantage of immersing students in the language. Even though I taught a beginner level class, I spoke only Spanish and made the material comprehensible by using pictures, posters, drawing on the board, acting out, modeling, and using many cognates. For the health unit we compared culturally acceptable practices in South America and the United States. We created posters promoting certain practices and displayed them around the school. In groups we filmed </a:t>
            </a:r>
            <a:r>
              <a:rPr lang="en-US" i="1" dirty="0"/>
              <a:t>Myth Busters </a:t>
            </a:r>
            <a:r>
              <a:rPr lang="en-US" dirty="0"/>
              <a:t>shows with some of the practices we learned about. After three weeks in the classroom, the students were highly engaged, and understood significantly more Spanish.” </a:t>
            </a:r>
          </a:p>
          <a:p>
            <a:endParaRPr lang="en-US" dirty="0"/>
          </a:p>
        </p:txBody>
      </p:sp>
      <p:pic>
        <p:nvPicPr>
          <p:cNvPr id="5" name="Picture 4"/>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401194817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Lst>
          </a:blip>
          <a:srcRect t="43136"/>
          <a:stretch/>
        </p:blipFill>
        <p:spPr>
          <a:xfrm>
            <a:off x="1622781" y="1881981"/>
            <a:ext cx="9675367" cy="1554479"/>
          </a:xfrm>
          <a:prstGeom prst="rect">
            <a:avLst/>
          </a:prstGeom>
        </p:spPr>
      </p:pic>
      <p:pic>
        <p:nvPicPr>
          <p:cNvPr id="5" name="Picture 4"/>
          <p:cNvPicPr>
            <a:picLocks noChangeAspect="1"/>
          </p:cNvPicPr>
          <p:nvPr/>
        </p:nvPicPr>
        <p:blipFill rotWithShape="1">
          <a:blip r:embed="rId5">
            <a:extLst>
              <a:ext uri="{BEBA8EAE-BF5A-486C-A8C5-ECC9F3942E4B}">
                <a14:imgProps xmlns:a14="http://schemas.microsoft.com/office/drawing/2010/main">
                  <a14:imgLayer r:embed="rId6">
                    <a14:imgEffect>
                      <a14:brightnessContrast contrast="-40000"/>
                    </a14:imgEffect>
                  </a14:imgLayer>
                </a14:imgProps>
              </a:ext>
            </a:extLst>
          </a:blip>
          <a:srcRect t="30574" b="1134"/>
          <a:stretch/>
        </p:blipFill>
        <p:spPr>
          <a:xfrm>
            <a:off x="252068" y="3627119"/>
            <a:ext cx="9675367" cy="1864858"/>
          </a:xfrm>
          <a:prstGeom prst="rect">
            <a:avLst/>
          </a:prstGeom>
        </p:spPr>
      </p:pic>
      <p:sp>
        <p:nvSpPr>
          <p:cNvPr id="3" name="Title 2"/>
          <p:cNvSpPr>
            <a:spLocks noGrp="1"/>
          </p:cNvSpPr>
          <p:nvPr>
            <p:ph type="title"/>
          </p:nvPr>
        </p:nvSpPr>
        <p:spPr/>
        <p:txBody>
          <a:bodyPr/>
          <a:lstStyle/>
          <a:p>
            <a:r>
              <a:rPr lang="en-US" dirty="0"/>
              <a:t>Examples—shorter stories</a:t>
            </a:r>
          </a:p>
        </p:txBody>
      </p:sp>
      <p:pic>
        <p:nvPicPr>
          <p:cNvPr id="6" name="Picture 5"/>
          <p:cNvPicPr>
            <a:picLocks noChangeAspect="1"/>
          </p:cNvPicPr>
          <p:nvPr/>
        </p:nvPicPr>
        <p:blipFill rotWithShape="1">
          <a:blip r:embed="rId7"/>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84516000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a:t>
            </a:r>
          </a:p>
        </p:txBody>
      </p:sp>
      <p:sp>
        <p:nvSpPr>
          <p:cNvPr id="3" name="Content Placeholder 2"/>
          <p:cNvSpPr>
            <a:spLocks noGrp="1"/>
          </p:cNvSpPr>
          <p:nvPr>
            <p:ph idx="1"/>
          </p:nvPr>
        </p:nvSpPr>
        <p:spPr>
          <a:xfrm>
            <a:off x="1141412" y="1999548"/>
            <a:ext cx="8845069" cy="3795077"/>
          </a:xfrm>
        </p:spPr>
        <p:txBody>
          <a:bodyPr>
            <a:normAutofit fontScale="92500" lnSpcReduction="20000"/>
          </a:bodyPr>
          <a:lstStyle/>
          <a:p>
            <a:pPr marL="457200" indent="-457200">
              <a:buFont typeface="+mj-lt"/>
              <a:buAutoNum type="arabicPeriod"/>
            </a:pPr>
            <a:r>
              <a:rPr lang="en-US" sz="2400" dirty="0"/>
              <a:t>Look at your résumé and find your most recent job</a:t>
            </a:r>
          </a:p>
          <a:p>
            <a:pPr marL="457200" indent="-457200">
              <a:buFont typeface="+mj-lt"/>
              <a:buAutoNum type="arabicPeriod"/>
            </a:pPr>
            <a:r>
              <a:rPr lang="en-US" sz="2400" dirty="0"/>
              <a:t>Think of how you could make a STAR story from that job</a:t>
            </a:r>
          </a:p>
          <a:p>
            <a:pPr lvl="2"/>
            <a:r>
              <a:rPr lang="en-US" sz="2200" dirty="0"/>
              <a:t>What was the situation and problem that you solved? Action, results? </a:t>
            </a:r>
          </a:p>
          <a:p>
            <a:pPr marL="457200" indent="-457200">
              <a:buFont typeface="+mj-lt"/>
              <a:buAutoNum type="arabicPeriod"/>
            </a:pPr>
            <a:r>
              <a:rPr lang="en-US" sz="2400" dirty="0"/>
              <a:t>Now, write a STAR story that is: </a:t>
            </a:r>
          </a:p>
          <a:p>
            <a:pPr lvl="2"/>
            <a:r>
              <a:rPr lang="en-US" sz="2200" dirty="0"/>
              <a:t>Informative</a:t>
            </a:r>
          </a:p>
          <a:p>
            <a:pPr lvl="2"/>
            <a:r>
              <a:rPr lang="en-US" sz="2200" dirty="0"/>
              <a:t>Succinct</a:t>
            </a:r>
          </a:p>
          <a:p>
            <a:pPr lvl="2"/>
            <a:r>
              <a:rPr lang="en-US" sz="2200" dirty="0"/>
              <a:t>Compelling</a:t>
            </a:r>
          </a:p>
          <a:p>
            <a:pPr marL="457200" indent="-457200">
              <a:buFont typeface="+mj-lt"/>
              <a:buAutoNum type="arabicPeriod"/>
            </a:pPr>
            <a:r>
              <a:rPr lang="en-US" sz="2400" dirty="0"/>
              <a:t>Trade what you wrote with your neighbor, and give each other feedback about the stories (what was good, what you might try differently, etc.)</a:t>
            </a:r>
          </a:p>
          <a:p>
            <a:endParaRPr lang="en-US" dirty="0"/>
          </a:p>
        </p:txBody>
      </p:sp>
      <p:pic>
        <p:nvPicPr>
          <p:cNvPr id="5" name="Picture 4"/>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249593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idx="1"/>
          </p:nvPr>
        </p:nvSpPr>
        <p:spPr>
          <a:xfrm>
            <a:off x="1261872" y="1972041"/>
            <a:ext cx="8200628" cy="4208096"/>
          </a:xfrm>
        </p:spPr>
        <p:txBody>
          <a:bodyPr>
            <a:normAutofit/>
          </a:bodyPr>
          <a:lstStyle/>
          <a:p>
            <a:r>
              <a:rPr lang="en-US" sz="2800" dirty="0"/>
              <a:t>Do you see value in using STAR in a cover letter?  </a:t>
            </a:r>
          </a:p>
          <a:p>
            <a:r>
              <a:rPr lang="en-US" sz="2800" dirty="0"/>
              <a:t>Take-away: consider using STAR stories in your cover letter for added depth, real-world application, and connectivity </a:t>
            </a:r>
          </a:p>
        </p:txBody>
      </p:sp>
      <p:pic>
        <p:nvPicPr>
          <p:cNvPr id="6" name="Picture 5"/>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3050727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idx="1"/>
          </p:nvPr>
        </p:nvSpPr>
        <p:spPr>
          <a:xfrm>
            <a:off x="1141412" y="1691322"/>
            <a:ext cx="9905999" cy="4833463"/>
          </a:xfrm>
        </p:spPr>
        <p:txBody>
          <a:bodyPr>
            <a:normAutofit/>
          </a:bodyPr>
          <a:lstStyle/>
          <a:p>
            <a:r>
              <a:rPr lang="en-US" sz="2400" dirty="0"/>
              <a:t>Your résumé is your first line of interest, and where your future career starts</a:t>
            </a:r>
          </a:p>
          <a:p>
            <a:r>
              <a:rPr lang="en-US" sz="2400" dirty="0"/>
              <a:t>One of the instructional designers of this ACME course (Jacob) was once asked to interview for a job because he made mention of some accomplishments (i.e., STAR stories) from his days as a bee farmer.  The interviewer was so intrigued, Jacob got an immediate interview!</a:t>
            </a:r>
          </a:p>
          <a:p>
            <a:r>
              <a:rPr lang="en-US" sz="2400" dirty="0"/>
              <a:t>One last note: </a:t>
            </a:r>
            <a:r>
              <a:rPr lang="en-US" sz="2400" b="1" dirty="0"/>
              <a:t>Don’t sell your experience short</a:t>
            </a:r>
            <a:r>
              <a:rPr lang="en-US" sz="2400" dirty="0"/>
              <a:t>.  Focus on what you </a:t>
            </a:r>
            <a:r>
              <a:rPr lang="en-US" sz="2400" b="1" dirty="0"/>
              <a:t>have</a:t>
            </a:r>
            <a:r>
              <a:rPr lang="en-US" sz="2400" dirty="0"/>
              <a:t>, not on what you </a:t>
            </a:r>
            <a:r>
              <a:rPr lang="en-US" sz="2400" b="1" dirty="0"/>
              <a:t>don’t have</a:t>
            </a:r>
            <a:r>
              <a:rPr lang="en-US" sz="2400" dirty="0"/>
              <a:t>.  It could be the difference between being “just one more résumé”, and being “that guy with the great story”</a:t>
            </a:r>
          </a:p>
        </p:txBody>
      </p:sp>
    </p:spTree>
    <p:extLst>
      <p:ext uri="{BB962C8B-B14F-4D97-AF65-F5344CB8AC3E}">
        <p14:creationId xmlns:p14="http://schemas.microsoft.com/office/powerpoint/2010/main" val="366377050"/>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a:xfrm>
            <a:off x="1141412" y="2249486"/>
            <a:ext cx="9905999" cy="4259801"/>
          </a:xfrm>
        </p:spPr>
        <p:txBody>
          <a:bodyPr>
            <a:normAutofit/>
          </a:bodyPr>
          <a:lstStyle/>
          <a:p>
            <a:r>
              <a:rPr lang="en-US" sz="2800" dirty="0"/>
              <a:t>Strengthen your résumé.  Period. (This is left decidedly unspecific and vague.  Do as much as you think needs to be done – in the end, you will be the one sending it to prospective employers). You will self-grade your work in this assignment.  </a:t>
            </a:r>
          </a:p>
          <a:p>
            <a:r>
              <a:rPr lang="en-US" sz="2800" dirty="0"/>
              <a:t>Also: when you do visit the STEM fair, bring 3-5 copies of your latest résumé with you.  A polished, up-to-date résumé </a:t>
            </a:r>
            <a:r>
              <a:rPr lang="en-US" sz="2800" i="1" dirty="0"/>
              <a:t>could</a:t>
            </a:r>
            <a:r>
              <a:rPr lang="en-US" sz="2800" dirty="0"/>
              <a:t> help you land the job.</a:t>
            </a:r>
          </a:p>
        </p:txBody>
      </p:sp>
    </p:spTree>
    <p:extLst>
      <p:ext uri="{BB962C8B-B14F-4D97-AF65-F5344CB8AC3E}">
        <p14:creationId xmlns:p14="http://schemas.microsoft.com/office/powerpoint/2010/main" val="2850783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Résumé Resources</a:t>
            </a:r>
          </a:p>
        </p:txBody>
      </p:sp>
      <p:sp>
        <p:nvSpPr>
          <p:cNvPr id="3" name="Content Placeholder 2"/>
          <p:cNvSpPr>
            <a:spLocks noGrp="1"/>
          </p:cNvSpPr>
          <p:nvPr>
            <p:ph idx="1"/>
          </p:nvPr>
        </p:nvSpPr>
        <p:spPr>
          <a:xfrm>
            <a:off x="1249681" y="1737360"/>
            <a:ext cx="9905999" cy="4749165"/>
          </a:xfrm>
        </p:spPr>
        <p:txBody>
          <a:bodyPr>
            <a:normAutofit/>
          </a:bodyPr>
          <a:lstStyle/>
          <a:p>
            <a:r>
              <a:rPr lang="en-US" sz="2400" dirty="0"/>
              <a:t>There are many </a:t>
            </a:r>
            <a:r>
              <a:rPr lang="en-US" sz="2400" b="1" dirty="0"/>
              <a:t>paid</a:t>
            </a:r>
            <a:r>
              <a:rPr lang="en-US" sz="2400" dirty="0"/>
              <a:t> sites</a:t>
            </a:r>
          </a:p>
          <a:p>
            <a:pPr lvl="1"/>
            <a:r>
              <a:rPr lang="en-US" sz="2400" dirty="0"/>
              <a:t>One example: </a:t>
            </a:r>
            <a:r>
              <a:rPr lang="en-US" sz="2400" dirty="0">
                <a:hlinkClick r:id="rId3"/>
              </a:rPr>
              <a:t>https://www.resumeedge.com/</a:t>
            </a:r>
            <a:r>
              <a:rPr lang="en-US" sz="2400" dirty="0"/>
              <a:t> </a:t>
            </a:r>
            <a:endParaRPr lang="en-US" sz="2400" dirty="0">
              <a:hlinkClick r:id="rId4"/>
            </a:endParaRPr>
          </a:p>
          <a:p>
            <a:r>
              <a:rPr lang="en-US" sz="2400" dirty="0"/>
              <a:t>A couple free options (résumés and cover letters)</a:t>
            </a:r>
          </a:p>
          <a:p>
            <a:pPr lvl="1"/>
            <a:r>
              <a:rPr lang="en-US" sz="2400" dirty="0">
                <a:hlinkClick r:id="rId4"/>
              </a:rPr>
              <a:t>http://www.girafferesume.com/</a:t>
            </a:r>
            <a:endParaRPr lang="en-US" sz="2400" dirty="0"/>
          </a:p>
          <a:p>
            <a:pPr lvl="1"/>
            <a:r>
              <a:rPr lang="en-US" sz="2400" dirty="0">
                <a:hlinkClick r:id="rId5"/>
              </a:rPr>
              <a:t>https://www.myperfectresume.com/</a:t>
            </a:r>
            <a:endParaRPr lang="en-US" sz="2400" dirty="0"/>
          </a:p>
          <a:p>
            <a:r>
              <a:rPr lang="en-US" sz="2400" dirty="0"/>
              <a:t>University resources (career center, writing center)</a:t>
            </a:r>
          </a:p>
          <a:p>
            <a:pPr lvl="1"/>
            <a:r>
              <a:rPr lang="en-US" sz="2400" dirty="0"/>
              <a:t>They’re ALWAYS happy to help people with résumés and the like</a:t>
            </a:r>
          </a:p>
          <a:p>
            <a:r>
              <a:rPr lang="en-US" sz="2400" dirty="0"/>
              <a:t>Talk to your dad, mom, or another close business professional</a:t>
            </a:r>
          </a:p>
          <a:p>
            <a:pPr lvl="1"/>
            <a:r>
              <a:rPr lang="en-US" sz="2400" dirty="0"/>
              <a:t>Odds are, they’ve prepared quite a few résumés; have them look yours over. </a:t>
            </a:r>
          </a:p>
          <a:p>
            <a:pPr lvl="1"/>
            <a:endParaRPr lang="en-US" dirty="0"/>
          </a:p>
        </p:txBody>
      </p:sp>
    </p:spTree>
    <p:extLst>
      <p:ext uri="{BB962C8B-B14F-4D97-AF65-F5344CB8AC3E}">
        <p14:creationId xmlns:p14="http://schemas.microsoft.com/office/powerpoint/2010/main" val="16303129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Interviewing</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8129515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8352" y="365760"/>
            <a:ext cx="10326160" cy="790685"/>
          </a:xfrm>
        </p:spPr>
        <p:txBody>
          <a:bodyPr/>
          <a:lstStyle/>
          <a:p>
            <a:r>
              <a:rPr lang="en-US" dirty="0"/>
              <a:t>Funny catch</a:t>
            </a:r>
          </a:p>
        </p:txBody>
      </p:sp>
      <p:pic>
        <p:nvPicPr>
          <p:cNvPr id="2" name="fv34DbeXDek"/>
          <p:cNvPicPr>
            <a:picLocks noRot="1" noChangeAspect="1"/>
          </p:cNvPicPr>
          <p:nvPr>
            <a:videoFile r:link="rId1"/>
          </p:nvPr>
        </p:nvPicPr>
        <p:blipFill>
          <a:blip r:embed="rId4"/>
          <a:stretch>
            <a:fillRect/>
          </a:stretch>
        </p:blipFill>
        <p:spPr>
          <a:xfrm>
            <a:off x="628352" y="1156445"/>
            <a:ext cx="9989204" cy="5618928"/>
          </a:xfrm>
          <a:prstGeom prst="rect">
            <a:avLst/>
          </a:prstGeom>
        </p:spPr>
      </p:pic>
    </p:spTree>
    <p:extLst>
      <p:ext uri="{BB962C8B-B14F-4D97-AF65-F5344CB8AC3E}">
        <p14:creationId xmlns:p14="http://schemas.microsoft.com/office/powerpoint/2010/main" val="1111446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Résumés</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488326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3"/>
          <a:srcRect l="25168" r="24659" b="2"/>
          <a:stretch/>
        </p:blipFill>
        <p:spPr>
          <a:xfrm>
            <a:off x="20" y="-97654"/>
            <a:ext cx="4653291" cy="6955654"/>
          </a:xfrm>
          <a:prstGeom prst="rect">
            <a:avLst/>
          </a:prstGeom>
        </p:spPr>
      </p:pic>
      <p:sp>
        <p:nvSpPr>
          <p:cNvPr id="2" name="Title 1"/>
          <p:cNvSpPr>
            <a:spLocks noGrp="1"/>
          </p:cNvSpPr>
          <p:nvPr>
            <p:ph type="title"/>
          </p:nvPr>
        </p:nvSpPr>
        <p:spPr>
          <a:xfrm>
            <a:off x="4965290" y="365760"/>
            <a:ext cx="5997678" cy="1325562"/>
          </a:xfrm>
        </p:spPr>
        <p:txBody>
          <a:bodyPr>
            <a:normAutofit/>
          </a:bodyPr>
          <a:lstStyle/>
          <a:p>
            <a:r>
              <a:rPr lang="en-US" dirty="0"/>
              <a:t>The interview</a:t>
            </a:r>
          </a:p>
        </p:txBody>
      </p:sp>
      <p:sp>
        <p:nvSpPr>
          <p:cNvPr id="3" name="Content Placeholder 2"/>
          <p:cNvSpPr>
            <a:spLocks noGrp="1"/>
          </p:cNvSpPr>
          <p:nvPr>
            <p:ph idx="1"/>
          </p:nvPr>
        </p:nvSpPr>
        <p:spPr>
          <a:xfrm>
            <a:off x="4965290" y="1828800"/>
            <a:ext cx="6015571" cy="4351337"/>
          </a:xfrm>
        </p:spPr>
        <p:txBody>
          <a:bodyPr>
            <a:normAutofit/>
          </a:bodyPr>
          <a:lstStyle/>
          <a:p>
            <a:r>
              <a:rPr lang="en-US" sz="2800" dirty="0"/>
              <a:t>If you’ve made it this far, you’ve likely: </a:t>
            </a:r>
          </a:p>
          <a:p>
            <a:pPr lvl="1"/>
            <a:r>
              <a:rPr lang="en-US" sz="2800" dirty="0"/>
              <a:t>Shown your interviewers something they’re intrigued in</a:t>
            </a:r>
          </a:p>
          <a:p>
            <a:pPr lvl="1"/>
            <a:r>
              <a:rPr lang="en-US" sz="2800" dirty="0"/>
              <a:t>Shared a copy of your résumé</a:t>
            </a:r>
          </a:p>
          <a:p>
            <a:pPr lvl="1"/>
            <a:r>
              <a:rPr lang="en-US" sz="2800" dirty="0"/>
              <a:t>Made a good first impression</a:t>
            </a:r>
          </a:p>
          <a:p>
            <a:r>
              <a:rPr lang="en-US" sz="2800" dirty="0"/>
              <a:t>Now, it’s time to seal the deal!</a:t>
            </a:r>
          </a:p>
          <a:p>
            <a:endParaRPr lang="en-US" dirty="0"/>
          </a:p>
        </p:txBody>
      </p:sp>
    </p:spTree>
    <p:extLst>
      <p:ext uri="{BB962C8B-B14F-4D97-AF65-F5344CB8AC3E}">
        <p14:creationId xmlns:p14="http://schemas.microsoft.com/office/powerpoint/2010/main" val="4241687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65760"/>
            <a:ext cx="9813100" cy="1325562"/>
          </a:xfrm>
        </p:spPr>
        <p:txBody>
          <a:bodyPr/>
          <a:lstStyle/>
          <a:p>
            <a:r>
              <a:rPr lang="en-US" dirty="0"/>
              <a:t>Question</a:t>
            </a:r>
          </a:p>
        </p:txBody>
      </p:sp>
      <p:sp>
        <p:nvSpPr>
          <p:cNvPr id="3" name="Content Placeholder 2"/>
          <p:cNvSpPr>
            <a:spLocks noGrp="1"/>
          </p:cNvSpPr>
          <p:nvPr>
            <p:ph idx="1"/>
          </p:nvPr>
        </p:nvSpPr>
        <p:spPr>
          <a:xfrm>
            <a:off x="1141412" y="1737360"/>
            <a:ext cx="9905999" cy="5120639"/>
          </a:xfrm>
        </p:spPr>
        <p:txBody>
          <a:bodyPr>
            <a:normAutofit/>
          </a:bodyPr>
          <a:lstStyle/>
          <a:p>
            <a:pPr marL="0" indent="0">
              <a:buNone/>
            </a:pPr>
            <a:r>
              <a:rPr lang="en-US" sz="2400" dirty="0"/>
              <a:t>What are some of the hardest interviewing questions out there? </a:t>
            </a:r>
          </a:p>
          <a:p>
            <a:pPr lvl="1"/>
            <a:r>
              <a:rPr lang="en-US" sz="2200" i="1" dirty="0"/>
              <a:t>If a blue plane flying south by southeast takes off from Chicago at 5am, what will the weather be like in Paris – provided the baguettes are fresh?</a:t>
            </a:r>
          </a:p>
          <a:p>
            <a:pPr lvl="1"/>
            <a:r>
              <a:rPr lang="en-US" sz="2200" i="1" dirty="0"/>
              <a:t>Estimate the daily cost of all the advertising made on all Google-owned sites.</a:t>
            </a:r>
          </a:p>
          <a:p>
            <a:pPr lvl="1"/>
            <a:r>
              <a:rPr lang="en-US" sz="2200" i="1" dirty="0"/>
              <a:t>Settle the Riemann Hypothesis.</a:t>
            </a:r>
            <a:endParaRPr lang="en-US" sz="2200" dirty="0"/>
          </a:p>
          <a:p>
            <a:pPr marL="0" indent="0">
              <a:buNone/>
            </a:pPr>
            <a:r>
              <a:rPr lang="en-US" sz="2400" dirty="0"/>
              <a:t>Actually, </a:t>
            </a:r>
            <a:r>
              <a:rPr lang="en-US" sz="2400" i="1" dirty="0"/>
              <a:t>almost universally</a:t>
            </a:r>
            <a:r>
              <a:rPr lang="en-US" sz="2400" dirty="0"/>
              <a:t>, the question rated (Forbes, Monster, Careercast, INC, Business Insider, etc.) the </a:t>
            </a:r>
            <a:r>
              <a:rPr lang="en-US" sz="2400" b="1" dirty="0"/>
              <a:t>most difficult </a:t>
            </a:r>
            <a:r>
              <a:rPr lang="en-US" sz="2400" dirty="0"/>
              <a:t>to answer is: “Tell me about yourself.”</a:t>
            </a:r>
          </a:p>
          <a:p>
            <a:pPr marL="0" indent="0">
              <a:buNone/>
            </a:pPr>
            <a:r>
              <a:rPr lang="en-US" sz="2400" dirty="0"/>
              <a:t>Really?! Why do you think?  </a:t>
            </a:r>
          </a:p>
        </p:txBody>
      </p:sp>
    </p:spTree>
    <p:extLst>
      <p:ext uri="{BB962C8B-B14F-4D97-AF65-F5344CB8AC3E}">
        <p14:creationId xmlns:p14="http://schemas.microsoft.com/office/powerpoint/2010/main" val="105551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Interviewing &amp; STAR</a:t>
            </a:r>
          </a:p>
        </p:txBody>
      </p:sp>
      <p:sp>
        <p:nvSpPr>
          <p:cNvPr id="3" name="Content Placeholder 2"/>
          <p:cNvSpPr>
            <a:spLocks noGrp="1"/>
          </p:cNvSpPr>
          <p:nvPr>
            <p:ph idx="1"/>
          </p:nvPr>
        </p:nvSpPr>
        <p:spPr/>
        <p:txBody>
          <a:bodyPr>
            <a:normAutofit/>
          </a:bodyPr>
          <a:lstStyle/>
          <a:p>
            <a:r>
              <a:rPr lang="en-US" sz="2800" dirty="0"/>
              <a:t>Fortunately, </a:t>
            </a:r>
            <a:r>
              <a:rPr lang="en-US" sz="2800" b="1" dirty="0"/>
              <a:t>STAR</a:t>
            </a:r>
            <a:r>
              <a:rPr lang="en-US" sz="2800" dirty="0"/>
              <a:t> is specifically made for interviewing – sharing stories about what you’ve done best in your life</a:t>
            </a:r>
          </a:p>
          <a:p>
            <a:r>
              <a:rPr lang="en-US" sz="2800" dirty="0"/>
              <a:t>Yes, we’ve sufficiently beaten the ever-loving snot out of this dead horse:  STAR.  That said, it’s </a:t>
            </a:r>
            <a:r>
              <a:rPr lang="en-US" sz="2800" i="1" dirty="0"/>
              <a:t>extremely</a:t>
            </a:r>
            <a:r>
              <a:rPr lang="en-US" sz="2800" dirty="0"/>
              <a:t> useful, one that you will use in </a:t>
            </a:r>
            <a:r>
              <a:rPr lang="en-US" sz="2800" i="1" dirty="0"/>
              <a:t>every interview for the rest of your life</a:t>
            </a:r>
            <a:r>
              <a:rPr lang="en-US" sz="2800" dirty="0"/>
              <a:t>. </a:t>
            </a:r>
          </a:p>
          <a:p>
            <a:r>
              <a:rPr lang="en-US" sz="2800" dirty="0"/>
              <a:t>We’ve prepared very thoroughly for this next activity; let’s jump straight in!</a:t>
            </a:r>
          </a:p>
        </p:txBody>
      </p:sp>
      <p:pic>
        <p:nvPicPr>
          <p:cNvPr id="5" name="Picture 4"/>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3966148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“Tell me about yourself.”  </a:t>
            </a:r>
          </a:p>
        </p:txBody>
      </p:sp>
      <p:sp>
        <p:nvSpPr>
          <p:cNvPr id="3" name="Content Placeholder 2"/>
          <p:cNvSpPr>
            <a:spLocks noGrp="1"/>
          </p:cNvSpPr>
          <p:nvPr>
            <p:ph idx="1"/>
          </p:nvPr>
        </p:nvSpPr>
        <p:spPr>
          <a:xfrm>
            <a:off x="1141412" y="1828800"/>
            <a:ext cx="10113776" cy="4897463"/>
          </a:xfrm>
        </p:spPr>
        <p:txBody>
          <a:bodyPr>
            <a:normAutofit/>
          </a:bodyPr>
          <a:lstStyle/>
          <a:p>
            <a:r>
              <a:rPr lang="en-US" sz="2600" dirty="0"/>
              <a:t>Write a few bullet points to answer the question </a:t>
            </a:r>
          </a:p>
          <a:p>
            <a:r>
              <a:rPr lang="en-US" sz="2600" dirty="0"/>
              <a:t>Ask this question to a classmate </a:t>
            </a:r>
          </a:p>
          <a:p>
            <a:r>
              <a:rPr lang="en-US" sz="2600" dirty="0"/>
              <a:t>Provide feedback (+-)</a:t>
            </a:r>
          </a:p>
          <a:p>
            <a:r>
              <a:rPr lang="en-US" sz="2600" dirty="0"/>
              <a:t>Switch </a:t>
            </a:r>
          </a:p>
          <a:p>
            <a:r>
              <a:rPr lang="en-US" sz="2400" dirty="0"/>
              <a:t>Remember: As you answer this question, use STAR to talk about specific Situations, Tasks, Actions, Results</a:t>
            </a:r>
          </a:p>
          <a:p>
            <a:endParaRPr lang="en-US" dirty="0"/>
          </a:p>
        </p:txBody>
      </p:sp>
      <p:pic>
        <p:nvPicPr>
          <p:cNvPr id="5" name="Picture 4"/>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4133658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idx="1"/>
          </p:nvPr>
        </p:nvSpPr>
        <p:spPr>
          <a:xfrm>
            <a:off x="1261872" y="1828801"/>
            <a:ext cx="4601046" cy="4837300"/>
          </a:xfrm>
        </p:spPr>
        <p:txBody>
          <a:bodyPr>
            <a:normAutofit/>
          </a:bodyPr>
          <a:lstStyle/>
          <a:p>
            <a:r>
              <a:rPr lang="en-US" sz="3200" dirty="0"/>
              <a:t>What value do you see in being able to answer this question?  </a:t>
            </a:r>
          </a:p>
          <a:p>
            <a:r>
              <a:rPr lang="en-US" sz="3200" dirty="0"/>
              <a:t>How could you further strengthen your interviewing skills? </a:t>
            </a:r>
          </a:p>
        </p:txBody>
      </p:sp>
      <p:pic>
        <p:nvPicPr>
          <p:cNvPr id="4" name="Picture 3"/>
          <p:cNvPicPr>
            <a:picLocks noChangeAspect="1"/>
          </p:cNvPicPr>
          <p:nvPr/>
        </p:nvPicPr>
        <p:blipFill>
          <a:blip r:embed="rId3"/>
          <a:stretch>
            <a:fillRect/>
          </a:stretch>
        </p:blipFill>
        <p:spPr>
          <a:xfrm>
            <a:off x="6108192" y="1828800"/>
            <a:ext cx="5151047" cy="3427577"/>
          </a:xfrm>
          <a:prstGeom prst="rect">
            <a:avLst/>
          </a:prstGeom>
        </p:spPr>
      </p:pic>
    </p:spTree>
    <p:extLst>
      <p:ext uri="{BB962C8B-B14F-4D97-AF65-F5344CB8AC3E}">
        <p14:creationId xmlns:p14="http://schemas.microsoft.com/office/powerpoint/2010/main" val="2345581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 takes work</a:t>
            </a:r>
          </a:p>
        </p:txBody>
      </p:sp>
      <p:sp>
        <p:nvSpPr>
          <p:cNvPr id="3" name="Content Placeholder 2"/>
          <p:cNvSpPr>
            <a:spLocks noGrp="1"/>
          </p:cNvSpPr>
          <p:nvPr>
            <p:ph idx="1"/>
          </p:nvPr>
        </p:nvSpPr>
        <p:spPr>
          <a:xfrm>
            <a:off x="1141411" y="1737360"/>
            <a:ext cx="9952413" cy="4988903"/>
          </a:xfrm>
        </p:spPr>
        <p:txBody>
          <a:bodyPr>
            <a:normAutofit/>
          </a:bodyPr>
          <a:lstStyle/>
          <a:p>
            <a:r>
              <a:rPr lang="en-US" sz="2800" dirty="0"/>
              <a:t>Self-rate: on a scale of 1-10 (1 = terrible; 10 = incredible), how good are you at talking about yourself – your strengths, successes, etc.?  </a:t>
            </a:r>
          </a:p>
          <a:p>
            <a:r>
              <a:rPr lang="en-US" sz="2800" dirty="0"/>
              <a:t>If you fall into the “not so good” category, consider this: </a:t>
            </a:r>
          </a:p>
          <a:p>
            <a:pPr lvl="1"/>
            <a:r>
              <a:rPr lang="en-US" sz="2800" dirty="0"/>
              <a:t>Developing strong interviewing abilities doesn’t come naturally for everyone</a:t>
            </a:r>
          </a:p>
          <a:p>
            <a:pPr lvl="1"/>
            <a:r>
              <a:rPr lang="en-US" sz="2800" dirty="0"/>
              <a:t>Some people are naturally good at talking about themselves; others are not.  </a:t>
            </a:r>
          </a:p>
          <a:p>
            <a:pPr lvl="1"/>
            <a:r>
              <a:rPr lang="en-US" sz="2800" dirty="0"/>
              <a:t>Hard work pays off—the best way to improve is to practice.</a:t>
            </a:r>
          </a:p>
          <a:p>
            <a:pPr lvl="1"/>
            <a:endParaRPr lang="en-US" dirty="0"/>
          </a:p>
        </p:txBody>
      </p:sp>
    </p:spTree>
    <p:extLst>
      <p:ext uri="{BB962C8B-B14F-4D97-AF65-F5344CB8AC3E}">
        <p14:creationId xmlns:p14="http://schemas.microsoft.com/office/powerpoint/2010/main" val="4126245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idx="1"/>
          </p:nvPr>
        </p:nvSpPr>
        <p:spPr/>
        <p:txBody>
          <a:bodyPr>
            <a:normAutofit/>
          </a:bodyPr>
          <a:lstStyle/>
          <a:p>
            <a:r>
              <a:rPr lang="en-US" sz="2800" dirty="0"/>
              <a:t>Your résumé gets you in the door; the interview gets you the job. </a:t>
            </a:r>
          </a:p>
          <a:p>
            <a:r>
              <a:rPr lang="en-US" sz="2800" dirty="0"/>
              <a:t>Being able to talk about yourself effectively in an interview can be the difference between “lots of potential” and having a salary.</a:t>
            </a:r>
          </a:p>
          <a:p>
            <a:r>
              <a:rPr lang="en-US" sz="2800" dirty="0"/>
              <a:t>Working on your interviewing skills is a great investment, especially if it doesn’t come naturally for you.</a:t>
            </a:r>
          </a:p>
        </p:txBody>
      </p:sp>
    </p:spTree>
    <p:extLst>
      <p:ext uri="{BB962C8B-B14F-4D97-AF65-F5344CB8AC3E}">
        <p14:creationId xmlns:p14="http://schemas.microsoft.com/office/powerpoint/2010/main" val="784868194"/>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p:txBody>
          <a:bodyPr>
            <a:normAutofit/>
          </a:bodyPr>
          <a:lstStyle/>
          <a:p>
            <a:pPr marL="0" indent="0">
              <a:buNone/>
            </a:pPr>
            <a:r>
              <a:rPr lang="en-US" sz="2800" dirty="0"/>
              <a:t>Complete the following before next class: </a:t>
            </a:r>
          </a:p>
          <a:p>
            <a:pPr marL="457200" indent="-457200">
              <a:buFont typeface="+mj-lt"/>
              <a:buAutoNum type="arabicPeriod"/>
            </a:pPr>
            <a:r>
              <a:rPr lang="en-US" sz="2800" dirty="0"/>
              <a:t>Answer the question “Tell me about yourself” to 3-5 different people from different areas of your life (family, friends, roommates, colleagues, etc.)</a:t>
            </a:r>
          </a:p>
          <a:p>
            <a:pPr marL="457200" indent="-457200">
              <a:buFont typeface="+mj-lt"/>
              <a:buAutoNum type="arabicPeriod"/>
            </a:pPr>
            <a:r>
              <a:rPr lang="en-US" sz="2800" dirty="0"/>
              <a:t>(Optional) Receive and implement feedback from them</a:t>
            </a:r>
          </a:p>
        </p:txBody>
      </p:sp>
    </p:spTree>
    <p:extLst>
      <p:ext uri="{BB962C8B-B14F-4D97-AF65-F5344CB8AC3E}">
        <p14:creationId xmlns:p14="http://schemas.microsoft.com/office/powerpoint/2010/main" val="4134183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p:txBody>
          <a:bodyPr>
            <a:normAutofit/>
          </a:bodyPr>
          <a:lstStyle/>
          <a:p>
            <a:pPr marL="0" indent="0">
              <a:buNone/>
            </a:pPr>
            <a:r>
              <a:rPr lang="en-US" sz="2800" dirty="0"/>
              <a:t>Objectives:</a:t>
            </a:r>
          </a:p>
          <a:p>
            <a:pPr marL="457200" indent="-457200">
              <a:buFont typeface="+mj-lt"/>
              <a:buAutoNum type="arabicPeriod"/>
            </a:pPr>
            <a:r>
              <a:rPr lang="en-US" sz="2800" dirty="0"/>
              <a:t>Discuss the value of </a:t>
            </a:r>
            <a:r>
              <a:rPr lang="en-US" sz="2800" b="1" dirty="0"/>
              <a:t>résumés</a:t>
            </a:r>
            <a:r>
              <a:rPr lang="en-US" sz="2800" dirty="0"/>
              <a:t> &amp; </a:t>
            </a:r>
            <a:r>
              <a:rPr lang="en-US" sz="2800" b="1" dirty="0"/>
              <a:t>cover letters</a:t>
            </a:r>
            <a:r>
              <a:rPr lang="en-US" sz="2800" dirty="0"/>
              <a:t> in selling your skills (HW)</a:t>
            </a:r>
          </a:p>
          <a:p>
            <a:pPr marL="457200" indent="-457200">
              <a:buFont typeface="+mj-lt"/>
              <a:buAutoNum type="arabicPeriod"/>
            </a:pPr>
            <a:r>
              <a:rPr lang="en-US" sz="2800" dirty="0"/>
              <a:t>Apply STAR principles in your </a:t>
            </a:r>
            <a:r>
              <a:rPr lang="en-US" sz="2800" b="1" dirty="0"/>
              <a:t>cover letter</a:t>
            </a:r>
          </a:p>
          <a:p>
            <a:pPr marL="457200" indent="-457200">
              <a:buFont typeface="+mj-lt"/>
              <a:buAutoNum type="arabicPeriod"/>
            </a:pPr>
            <a:r>
              <a:rPr lang="en-US" sz="2800" dirty="0"/>
              <a:t>Practice initiating networking conversations </a:t>
            </a:r>
          </a:p>
          <a:p>
            <a:pPr marL="457200" indent="-457200">
              <a:buFont typeface="+mj-lt"/>
              <a:buAutoNum type="arabicPeriod"/>
            </a:pPr>
            <a:endParaRPr lang="en-US" dirty="0"/>
          </a:p>
          <a:p>
            <a:pPr marL="0" indent="0">
              <a:buNone/>
            </a:pPr>
            <a:endParaRPr lang="en-US" b="1" dirty="0"/>
          </a:p>
        </p:txBody>
      </p:sp>
    </p:spTree>
    <p:extLst>
      <p:ext uri="{BB962C8B-B14F-4D97-AF65-F5344CB8AC3E}">
        <p14:creationId xmlns:p14="http://schemas.microsoft.com/office/powerpoint/2010/main" val="39026847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normAutofit/>
          </a:bodyPr>
          <a:lstStyle/>
          <a:p>
            <a:r>
              <a:rPr lang="en-US" dirty="0">
                <a:hlinkClick r:id="rId3"/>
              </a:rPr>
              <a:t>http://career.virginia.edu/resumes</a:t>
            </a:r>
            <a:endParaRPr lang="en-US" dirty="0"/>
          </a:p>
          <a:p>
            <a:r>
              <a:rPr lang="en-US" dirty="0">
                <a:hlinkClick r:id="rId4"/>
              </a:rPr>
              <a:t>https://owl.english.purdue.edu/owl/resource/642/01/</a:t>
            </a:r>
            <a:r>
              <a:rPr lang="en-US" dirty="0"/>
              <a:t> </a:t>
            </a:r>
          </a:p>
          <a:p>
            <a:r>
              <a:rPr lang="en-US" dirty="0">
                <a:hlinkClick r:id="rId5"/>
              </a:rPr>
              <a:t>https://ucs.byu.edu/resumes</a:t>
            </a:r>
            <a:r>
              <a:rPr lang="en-US" dirty="0"/>
              <a:t> </a:t>
            </a:r>
          </a:p>
          <a:p>
            <a:r>
              <a:rPr lang="en-US" dirty="0">
                <a:hlinkClick r:id="rId6"/>
              </a:rPr>
              <a:t>https://ucs.byu.edu/cover-letters</a:t>
            </a:r>
            <a:r>
              <a:rPr lang="en-US" dirty="0"/>
              <a:t> </a:t>
            </a:r>
          </a:p>
          <a:p>
            <a:endParaRPr lang="en-US" dirty="0"/>
          </a:p>
          <a:p>
            <a:endParaRPr lang="en-US" dirty="0"/>
          </a:p>
        </p:txBody>
      </p:sp>
    </p:spTree>
    <p:extLst>
      <p:ext uri="{BB962C8B-B14F-4D97-AF65-F5344CB8AC3E}">
        <p14:creationId xmlns:p14="http://schemas.microsoft.com/office/powerpoint/2010/main" val="4187956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365760"/>
            <a:ext cx="9857232" cy="1325562"/>
          </a:xfrm>
        </p:spPr>
        <p:txBody>
          <a:bodyPr/>
          <a:lstStyle/>
          <a:p>
            <a:r>
              <a:rPr lang="en-US" dirty="0"/>
              <a:t>Question</a:t>
            </a:r>
          </a:p>
        </p:txBody>
      </p:sp>
      <p:sp>
        <p:nvSpPr>
          <p:cNvPr id="3" name="Content Placeholder 2"/>
          <p:cNvSpPr>
            <a:spLocks noGrp="1"/>
          </p:cNvSpPr>
          <p:nvPr>
            <p:ph idx="1"/>
          </p:nvPr>
        </p:nvSpPr>
        <p:spPr>
          <a:xfrm>
            <a:off x="1097280" y="1962150"/>
            <a:ext cx="9950132" cy="1353341"/>
          </a:xfrm>
        </p:spPr>
        <p:txBody>
          <a:bodyPr>
            <a:normAutofit/>
          </a:bodyPr>
          <a:lstStyle/>
          <a:p>
            <a:pPr marL="0" indent="0">
              <a:buNone/>
            </a:pPr>
            <a:r>
              <a:rPr lang="en-US" sz="2800" dirty="0"/>
              <a:t>“Why should I hire you?  What makes you different from the other applicants?”</a:t>
            </a:r>
          </a:p>
          <a:p>
            <a:endParaRPr lang="en-US" dirty="0"/>
          </a:p>
        </p:txBody>
      </p:sp>
      <p:pic>
        <p:nvPicPr>
          <p:cNvPr id="4" name="Picture 3"/>
          <p:cNvPicPr>
            <a:picLocks noChangeAspect="1"/>
          </p:cNvPicPr>
          <p:nvPr/>
        </p:nvPicPr>
        <p:blipFill>
          <a:blip r:embed="rId3"/>
          <a:stretch>
            <a:fillRect/>
          </a:stretch>
        </p:blipFill>
        <p:spPr>
          <a:xfrm>
            <a:off x="3783350" y="3027851"/>
            <a:ext cx="4069731" cy="3048370"/>
          </a:xfrm>
          <a:prstGeom prst="rect">
            <a:avLst/>
          </a:prstGeom>
        </p:spPr>
      </p:pic>
    </p:spTree>
    <p:extLst>
      <p:ext uri="{BB962C8B-B14F-4D97-AF65-F5344CB8AC3E}">
        <p14:creationId xmlns:p14="http://schemas.microsoft.com/office/powerpoint/2010/main" val="400832494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normAutofit/>
          </a:bodyPr>
          <a:lstStyle/>
          <a:p>
            <a:pPr marL="0" indent="0">
              <a:buNone/>
            </a:pPr>
            <a:r>
              <a:rPr lang="en-US" dirty="0"/>
              <a:t>Sources: </a:t>
            </a:r>
          </a:p>
          <a:p>
            <a:pPr marL="228600" indent="-228600">
              <a:buFont typeface="+mj-lt"/>
              <a:buAutoNum type="arabicPeriod"/>
            </a:pPr>
            <a:r>
              <a:rPr lang="en-US" dirty="0">
                <a:hlinkClick r:id="rId3"/>
              </a:rPr>
              <a:t>http://www.forbes.com/pictures/eglj45jhe/why-should-i-hire-you/</a:t>
            </a:r>
            <a:r>
              <a:rPr lang="en-US" dirty="0"/>
              <a:t> </a:t>
            </a:r>
          </a:p>
          <a:p>
            <a:pPr marL="228600" indent="-228600">
              <a:buFont typeface="+mj-lt"/>
              <a:buAutoNum type="arabicPeriod"/>
            </a:pPr>
            <a:r>
              <a:rPr lang="en-US" dirty="0">
                <a:hlinkClick r:id="rId4"/>
              </a:rPr>
              <a:t>http://hiring.monster.com/hr/hr-best-practices/small-business/conducting-an-interview/toughest-interview-questions.aspx</a:t>
            </a:r>
            <a:r>
              <a:rPr lang="en-US" dirty="0"/>
              <a:t> </a:t>
            </a:r>
          </a:p>
          <a:p>
            <a:pPr marL="228600" indent="-228600">
              <a:buFont typeface="+mj-lt"/>
              <a:buAutoNum type="arabicPeriod"/>
            </a:pPr>
            <a:r>
              <a:rPr lang="en-US" dirty="0">
                <a:hlinkClick r:id="rId5"/>
              </a:rPr>
              <a:t>http://www.businessinsider.com/hard-interview-questions-2016-2-25</a:t>
            </a:r>
            <a:r>
              <a:rPr lang="en-US" dirty="0"/>
              <a:t> </a:t>
            </a:r>
          </a:p>
          <a:p>
            <a:pPr marL="228600" indent="-228600">
              <a:buFont typeface="+mj-lt"/>
              <a:buAutoNum type="arabicPeriod"/>
            </a:pPr>
            <a:r>
              <a:rPr lang="en-US" dirty="0">
                <a:hlinkClick r:id="rId6"/>
              </a:rPr>
              <a:t>http://www.careercast.com/career-news/10-toughest-interview-questions-%E2%80%93-and-how-answer-them</a:t>
            </a:r>
            <a:r>
              <a:rPr lang="en-US" dirty="0"/>
              <a:t> </a:t>
            </a:r>
          </a:p>
          <a:p>
            <a:pPr marL="228600" indent="-228600">
              <a:buFont typeface="+mj-lt"/>
              <a:buAutoNum type="arabicPeriod"/>
            </a:pPr>
            <a:r>
              <a:rPr lang="en-US" dirty="0">
                <a:hlinkClick r:id="rId7"/>
              </a:rPr>
              <a:t>http://www.inc.com/jt-odonnell/7-intense-interview-questions-you-need-to-answer-correctly.html</a:t>
            </a:r>
            <a:r>
              <a:rPr lang="en-US" dirty="0"/>
              <a:t> </a:t>
            </a:r>
          </a:p>
          <a:p>
            <a:endParaRPr lang="en-US" dirty="0"/>
          </a:p>
          <a:p>
            <a:endParaRPr lang="en-US" dirty="0"/>
          </a:p>
        </p:txBody>
      </p:sp>
    </p:spTree>
    <p:extLst>
      <p:ext uri="{BB962C8B-B14F-4D97-AF65-F5344CB8AC3E}">
        <p14:creationId xmlns:p14="http://schemas.microsoft.com/office/powerpoint/2010/main" val="5420720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262063" y="2457377"/>
            <a:ext cx="8594725" cy="3094183"/>
          </a:xfrm>
          <a:prstGeom prst="rect">
            <a:avLst/>
          </a:prstGeom>
        </p:spPr>
      </p:pic>
    </p:spTree>
    <p:extLst>
      <p:ext uri="{BB962C8B-B14F-4D97-AF65-F5344CB8AC3E}">
        <p14:creationId xmlns:p14="http://schemas.microsoft.com/office/powerpoint/2010/main" val="36604024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365760"/>
            <a:ext cx="5949843" cy="1325562"/>
          </a:xfrm>
        </p:spPr>
        <p:txBody>
          <a:bodyPr/>
          <a:lstStyle/>
          <a:p>
            <a:r>
              <a:rPr lang="en-US" dirty="0"/>
              <a:t>Your Résumé</a:t>
            </a:r>
          </a:p>
        </p:txBody>
      </p:sp>
      <p:sp>
        <p:nvSpPr>
          <p:cNvPr id="3" name="Content Placeholder 2"/>
          <p:cNvSpPr>
            <a:spLocks noGrp="1"/>
          </p:cNvSpPr>
          <p:nvPr>
            <p:ph idx="1"/>
          </p:nvPr>
        </p:nvSpPr>
        <p:spPr>
          <a:xfrm>
            <a:off x="1097281" y="1845734"/>
            <a:ext cx="5446738" cy="4023360"/>
          </a:xfrm>
        </p:spPr>
        <p:txBody>
          <a:bodyPr>
            <a:normAutofit/>
          </a:bodyPr>
          <a:lstStyle/>
          <a:p>
            <a:r>
              <a:rPr lang="en-US" sz="2800" dirty="0"/>
              <a:t>The résumé is the go-to way to show why people ought to hire you</a:t>
            </a:r>
          </a:p>
          <a:p>
            <a:r>
              <a:rPr lang="en-US" sz="2800" dirty="0"/>
              <a:t>It’s the first impression – essentially, “this is me on one page” </a:t>
            </a:r>
          </a:p>
          <a:p>
            <a:r>
              <a:rPr lang="en-US" sz="2800" dirty="0"/>
              <a:t>This can catapult your career – </a:t>
            </a:r>
            <a:r>
              <a:rPr lang="en-US" sz="2800" i="1" dirty="0"/>
              <a:t>into</a:t>
            </a:r>
            <a:r>
              <a:rPr lang="en-US" sz="2800" dirty="0"/>
              <a:t> a wall, or </a:t>
            </a:r>
            <a:r>
              <a:rPr lang="en-US" sz="2800" i="1" dirty="0"/>
              <a:t>over</a:t>
            </a:r>
            <a:r>
              <a:rPr lang="en-US" sz="2800" dirty="0"/>
              <a:t> it</a:t>
            </a:r>
          </a:p>
        </p:txBody>
      </p:sp>
      <p:pic>
        <p:nvPicPr>
          <p:cNvPr id="5" name="Picture 4"/>
          <p:cNvPicPr>
            <a:picLocks noChangeAspect="1"/>
          </p:cNvPicPr>
          <p:nvPr/>
        </p:nvPicPr>
        <p:blipFill>
          <a:blip r:embed="rId3"/>
          <a:stretch>
            <a:fillRect/>
          </a:stretch>
        </p:blipFill>
        <p:spPr>
          <a:xfrm>
            <a:off x="7047123" y="0"/>
            <a:ext cx="5144877" cy="6898161"/>
          </a:xfrm>
          <a:prstGeom prst="rect">
            <a:avLst/>
          </a:prstGeom>
        </p:spPr>
      </p:pic>
    </p:spTree>
    <p:extLst>
      <p:ext uri="{BB962C8B-B14F-4D97-AF65-F5344CB8AC3E}">
        <p14:creationId xmlns:p14="http://schemas.microsoft.com/office/powerpoint/2010/main" val="4226244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 presetClass="entr" presetSubtype="0" fill="hold" nodeType="afterEffect">
                                  <p:stCondLst>
                                    <p:cond delay="150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colorTemperature colorTemp="5300"/>
                    </a14:imgEffect>
                    <a14:imgEffect>
                      <a14:saturation sat="66000"/>
                    </a14:imgEffect>
                  </a14:imgLayer>
                </a14:imgProps>
              </a:ext>
            </a:extLst>
          </a:blip>
          <a:stretch>
            <a:fillRect/>
          </a:stretch>
        </p:blipFill>
        <p:spPr>
          <a:xfrm>
            <a:off x="0" y="-321808"/>
            <a:ext cx="11349318" cy="7536457"/>
          </a:xfrm>
          <a:prstGeom prst="rect">
            <a:avLst/>
          </a:prstGeom>
        </p:spPr>
      </p:pic>
      <p:sp>
        <p:nvSpPr>
          <p:cNvPr id="2" name="Title 1"/>
          <p:cNvSpPr>
            <a:spLocks noGrp="1"/>
          </p:cNvSpPr>
          <p:nvPr>
            <p:ph type="title"/>
          </p:nvPr>
        </p:nvSpPr>
        <p:spPr/>
        <p:txBody>
          <a:bodyPr/>
          <a:lstStyle/>
          <a:p>
            <a:r>
              <a:rPr lang="en-US" dirty="0">
                <a:solidFill>
                  <a:schemeClr val="bg1"/>
                </a:solidFill>
                <a:latin typeface="Arial" panose="020B0604020202020204" pitchFamily="34" charset="0"/>
                <a:cs typeface="Arial" panose="020B0604020202020204" pitchFamily="34" charset="0"/>
              </a:rPr>
              <a:t>Resume Stats</a:t>
            </a:r>
          </a:p>
        </p:txBody>
      </p:sp>
      <p:sp>
        <p:nvSpPr>
          <p:cNvPr id="3" name="Content Placeholder 2"/>
          <p:cNvSpPr>
            <a:spLocks noGrp="1"/>
          </p:cNvSpPr>
          <p:nvPr>
            <p:ph idx="1"/>
          </p:nvPr>
        </p:nvSpPr>
        <p:spPr>
          <a:xfrm>
            <a:off x="1141413" y="1874520"/>
            <a:ext cx="8096716" cy="4340299"/>
          </a:xfrm>
        </p:spPr>
        <p:txBody>
          <a:bodyPr>
            <a:normAutofit/>
          </a:bodyPr>
          <a:lstStyle/>
          <a:p>
            <a:pPr marL="0" indent="0">
              <a:buNone/>
            </a:pPr>
            <a:r>
              <a:rPr lang="en-US" sz="4000" dirty="0">
                <a:solidFill>
                  <a:schemeClr val="bg1"/>
                </a:solidFill>
                <a:latin typeface="Arial" panose="020B0604020202020204" pitchFamily="34" charset="0"/>
                <a:cs typeface="Arial" panose="020B0604020202020204" pitchFamily="34" charset="0"/>
              </a:rPr>
              <a:t>For every person hired:</a:t>
            </a:r>
          </a:p>
          <a:p>
            <a:r>
              <a:rPr lang="en-US" sz="4000" dirty="0">
                <a:solidFill>
                  <a:schemeClr val="bg1"/>
                </a:solidFill>
                <a:latin typeface="Arial" panose="020B0604020202020204" pitchFamily="34" charset="0"/>
                <a:cs typeface="Arial" panose="020B0604020202020204" pitchFamily="34" charset="0"/>
              </a:rPr>
              <a:t>250 people send resumes</a:t>
            </a:r>
          </a:p>
          <a:p>
            <a:r>
              <a:rPr lang="en-US" sz="4000" dirty="0">
                <a:solidFill>
                  <a:schemeClr val="bg1"/>
                </a:solidFill>
                <a:latin typeface="Arial" panose="020B0604020202020204" pitchFamily="34" charset="0"/>
                <a:cs typeface="Arial" panose="020B0604020202020204" pitchFamily="34" charset="0"/>
              </a:rPr>
              <a:t>4 to 6 people are interviewed</a:t>
            </a:r>
          </a:p>
        </p:txBody>
      </p:sp>
    </p:spTree>
    <p:extLst>
      <p:ext uri="{BB962C8B-B14F-4D97-AF65-F5344CB8AC3E}">
        <p14:creationId xmlns:p14="http://schemas.microsoft.com/office/powerpoint/2010/main" val="2780383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732885" y="2500604"/>
            <a:ext cx="3221627" cy="4170391"/>
          </a:xfrm>
          <a:prstGeom prst="rect">
            <a:avLst/>
          </a:prstGeom>
          <a:ln>
            <a:solidFill>
              <a:schemeClr val="accent1"/>
            </a:solidFill>
          </a:ln>
        </p:spPr>
      </p:pic>
      <p:sp>
        <p:nvSpPr>
          <p:cNvPr id="2" name="Title 1"/>
          <p:cNvSpPr>
            <a:spLocks noGrp="1"/>
          </p:cNvSpPr>
          <p:nvPr>
            <p:ph type="title"/>
          </p:nvPr>
        </p:nvSpPr>
        <p:spPr>
          <a:xfrm>
            <a:off x="0" y="365760"/>
            <a:ext cx="10954512" cy="1033382"/>
          </a:xfrm>
        </p:spPr>
        <p:txBody>
          <a:bodyPr>
            <a:normAutofit/>
          </a:bodyPr>
          <a:lstStyle/>
          <a:p>
            <a:r>
              <a:rPr lang="en-US" sz="4400" dirty="0"/>
              <a:t>Activity: Whose </a:t>
            </a:r>
            <a:r>
              <a:rPr lang="en-US" dirty="0"/>
              <a:t>Résumé </a:t>
            </a:r>
            <a:r>
              <a:rPr lang="en-US" sz="4400" dirty="0"/>
              <a:t>Reigns Supreme?</a:t>
            </a:r>
          </a:p>
        </p:txBody>
      </p:sp>
      <p:sp>
        <p:nvSpPr>
          <p:cNvPr id="3" name="Content Placeholder 2"/>
          <p:cNvSpPr>
            <a:spLocks noGrp="1"/>
          </p:cNvSpPr>
          <p:nvPr>
            <p:ph idx="1"/>
          </p:nvPr>
        </p:nvSpPr>
        <p:spPr>
          <a:xfrm>
            <a:off x="705080" y="1399142"/>
            <a:ext cx="6896559" cy="5332164"/>
          </a:xfrm>
        </p:spPr>
        <p:txBody>
          <a:bodyPr>
            <a:noAutofit/>
          </a:bodyPr>
          <a:lstStyle/>
          <a:p>
            <a:pPr marL="0" indent="0">
              <a:buNone/>
            </a:pPr>
            <a:r>
              <a:rPr lang="en-US" sz="2400" dirty="0"/>
              <a:t>1. Take out 1 copy of your resume</a:t>
            </a:r>
          </a:p>
          <a:p>
            <a:pPr marL="0" indent="0">
              <a:buNone/>
            </a:pPr>
            <a:r>
              <a:rPr lang="en-US" sz="2400" dirty="0"/>
              <a:t>2. Place your résumé on a whiteboard or table</a:t>
            </a:r>
          </a:p>
          <a:p>
            <a:pPr marL="0" indent="0">
              <a:buNone/>
            </a:pPr>
            <a:r>
              <a:rPr lang="en-US" sz="2400" dirty="0"/>
              <a:t>3. Assign points to the résumé(s) of your choice, </a:t>
            </a:r>
          </a:p>
          <a:p>
            <a:pPr lvl="1"/>
            <a:r>
              <a:rPr lang="en-US" sz="2400" dirty="0"/>
              <a:t>You can assign them however you wish (e.g., 1 point for Eric’s, 2 for Jill’s; all 3 for Bob’s; etc.).  </a:t>
            </a:r>
          </a:p>
          <a:p>
            <a:pPr marL="0" indent="0">
              <a:buNone/>
            </a:pPr>
            <a:r>
              <a:rPr lang="en-US" sz="2400" dirty="0"/>
              <a:t>Criteria for voting: </a:t>
            </a:r>
          </a:p>
          <a:p>
            <a:pPr marL="274320" lvl="1" indent="0">
              <a:buNone/>
            </a:pPr>
            <a:r>
              <a:rPr lang="en-US" sz="2400" dirty="0"/>
              <a:t>1. Aesthetics  </a:t>
            </a:r>
          </a:p>
          <a:p>
            <a:pPr marL="274320" lvl="1" indent="0">
              <a:buNone/>
            </a:pPr>
            <a:r>
              <a:rPr lang="en-US" sz="2400" dirty="0"/>
              <a:t>2. Content  </a:t>
            </a:r>
          </a:p>
          <a:p>
            <a:pPr marL="274320" lvl="1" indent="0">
              <a:buNone/>
            </a:pPr>
            <a:r>
              <a:rPr lang="en-US" sz="2400" dirty="0"/>
              <a:t>3. Usability </a:t>
            </a:r>
          </a:p>
        </p:txBody>
      </p:sp>
      <p:pic>
        <p:nvPicPr>
          <p:cNvPr id="5" name="Picture 4"/>
          <p:cNvPicPr>
            <a:picLocks noChangeAspect="1"/>
          </p:cNvPicPr>
          <p:nvPr/>
        </p:nvPicPr>
        <p:blipFill>
          <a:blip r:embed="rId4"/>
          <a:stretch>
            <a:fillRect/>
          </a:stretch>
        </p:blipFill>
        <p:spPr>
          <a:xfrm>
            <a:off x="7742262" y="1485060"/>
            <a:ext cx="3212250" cy="1486192"/>
          </a:xfrm>
          <a:prstGeom prst="rect">
            <a:avLst/>
          </a:prstGeom>
        </p:spPr>
      </p:pic>
    </p:spTree>
    <p:extLst>
      <p:ext uri="{BB962C8B-B14F-4D97-AF65-F5344CB8AC3E}">
        <p14:creationId xmlns:p14="http://schemas.microsoft.com/office/powerpoint/2010/main" val="2364933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3372</TotalTime>
  <Words>3887</Words>
  <Application>Microsoft Office PowerPoint</Application>
  <PresentationFormat>Widescreen</PresentationFormat>
  <Paragraphs>452</Paragraphs>
  <Slides>61</Slides>
  <Notes>57</Notes>
  <HiddenSlides>0</HiddenSlides>
  <MMClips>1</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2</vt:i4>
      </vt:variant>
      <vt:variant>
        <vt:lpstr>Slide Titles</vt:lpstr>
      </vt:variant>
      <vt:variant>
        <vt:i4>61</vt:i4>
      </vt:variant>
    </vt:vector>
  </HeadingPairs>
  <TitlesOfParts>
    <vt:vector size="71" baseType="lpstr">
      <vt:lpstr>Arial</vt:lpstr>
      <vt:lpstr>Arial Black</vt:lpstr>
      <vt:lpstr>Calibri</vt:lpstr>
      <vt:lpstr>Calibri Light</vt:lpstr>
      <vt:lpstr>Century Schoolbook</vt:lpstr>
      <vt:lpstr>Wingdings 2</vt:lpstr>
      <vt:lpstr>Office Theme</vt:lpstr>
      <vt:lpstr>View</vt:lpstr>
      <vt:lpstr>Acrobat Document</vt:lpstr>
      <vt:lpstr>Adobe Acrobat Document</vt:lpstr>
      <vt:lpstr>Sell Your Skills</vt:lpstr>
      <vt:lpstr>Review</vt:lpstr>
      <vt:lpstr>Reflect</vt:lpstr>
      <vt:lpstr>Today </vt:lpstr>
      <vt:lpstr>Résumés</vt:lpstr>
      <vt:lpstr>Question</vt:lpstr>
      <vt:lpstr>Your Résumé</vt:lpstr>
      <vt:lpstr>Resume Stats</vt:lpstr>
      <vt:lpstr>Activity: Whose Résumé Reigns Supreme?</vt:lpstr>
      <vt:lpstr>Reflection</vt:lpstr>
      <vt:lpstr>PowerPoint Presentation</vt:lpstr>
      <vt:lpstr>Expert advice</vt:lpstr>
      <vt:lpstr>Expert advice</vt:lpstr>
      <vt:lpstr>Expert advice</vt:lpstr>
      <vt:lpstr>But wait…there’s more!</vt:lpstr>
      <vt:lpstr>Looking Good?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Looking Good?</vt:lpstr>
      <vt:lpstr>Looking Good?</vt:lpstr>
      <vt:lpstr>Tailor made?</vt:lpstr>
      <vt:lpstr>Activity</vt:lpstr>
      <vt:lpstr>Discuss</vt:lpstr>
      <vt:lpstr>Cover Letters</vt:lpstr>
      <vt:lpstr>Cover Letters</vt:lpstr>
      <vt:lpstr>Cover letter format</vt:lpstr>
      <vt:lpstr>Cover Letter * STAR = You, telling your story</vt:lpstr>
      <vt:lpstr>STAR Example</vt:lpstr>
      <vt:lpstr>Examples—shorter stories</vt:lpstr>
      <vt:lpstr>Activity</vt:lpstr>
      <vt:lpstr>Reflect</vt:lpstr>
      <vt:lpstr>Take-away</vt:lpstr>
      <vt:lpstr>Assignment</vt:lpstr>
      <vt:lpstr>Résumé Resources</vt:lpstr>
      <vt:lpstr>Interviewing</vt:lpstr>
      <vt:lpstr>Funny catch</vt:lpstr>
      <vt:lpstr>The interview</vt:lpstr>
      <vt:lpstr>Question</vt:lpstr>
      <vt:lpstr>Interviewing &amp; STAR</vt:lpstr>
      <vt:lpstr>Activity: “Tell me about yourself.”  </vt:lpstr>
      <vt:lpstr>Reflect</vt:lpstr>
      <vt:lpstr>It takes work</vt:lpstr>
      <vt:lpstr>Take-away</vt:lpstr>
      <vt:lpstr>Assignment</vt:lpstr>
      <vt:lpstr>Review</vt:lpstr>
      <vt:lpstr>Additional Resources</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Sell Your Skills</dc:title>
  <dc:creator>Jacob Brown</dc:creator>
  <cp:lastModifiedBy>Stacie Mason</cp:lastModifiedBy>
  <cp:revision>181</cp:revision>
  <dcterms:created xsi:type="dcterms:W3CDTF">2016-06-04T18:29:17Z</dcterms:created>
  <dcterms:modified xsi:type="dcterms:W3CDTF">2016-08-02T23:22:44Z</dcterms:modified>
</cp:coreProperties>
</file>

<file path=docProps/thumbnail.jpeg>
</file>